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7" r:id="rId2"/>
    <p:sldId id="273" r:id="rId3"/>
    <p:sldId id="261" r:id="rId4"/>
    <p:sldId id="262" r:id="rId5"/>
    <p:sldId id="264" r:id="rId6"/>
    <p:sldId id="274" r:id="rId7"/>
    <p:sldId id="270" r:id="rId8"/>
    <p:sldId id="269" r:id="rId9"/>
    <p:sldId id="275" r:id="rId10"/>
    <p:sldId id="276" r:id="rId11"/>
    <p:sldId id="277" r:id="rId12"/>
    <p:sldId id="265" r:id="rId13"/>
    <p:sldId id="263" r:id="rId14"/>
    <p:sldId id="266" r:id="rId15"/>
    <p:sldId id="272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529" userDrawn="1">
          <p15:clr>
            <a:srgbClr val="A4A3A4"/>
          </p15:clr>
        </p15:guide>
        <p15:guide id="3" pos="4498" userDrawn="1">
          <p15:clr>
            <a:srgbClr val="A4A3A4"/>
          </p15:clr>
        </p15:guide>
        <p15:guide id="4" orient="horz" pos="25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9F9"/>
    <a:srgbClr val="87B0E1"/>
    <a:srgbClr val="8B87DD"/>
    <a:srgbClr val="5B81D5"/>
    <a:srgbClr val="B6E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981"/>
        <p:guide pos="529"/>
        <p:guide pos="4498"/>
        <p:guide orient="horz" pos="25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D803A-6364-4D24-BFA0-FB131E05C71B}" type="datetimeFigureOut">
              <a:rPr lang="de-DE" smtClean="0"/>
              <a:t>22.05.2014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EE101-3D69-4645-BFBC-420DE661F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29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EE101-3D69-4645-BFBC-420DE661F0A1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55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704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DC7B4-41D4-4E66-A450-2EB772568579}" type="datetime1">
              <a:rPr lang="de-DE" smtClean="0"/>
              <a:t>22.05.2014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16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213C23-15CD-4E5C-A8FB-E1F764F6A0EB}" type="datetime1">
              <a:rPr lang="de-DE" smtClean="0"/>
              <a:t>22.05.2014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937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smtClean="0"/>
              <a:t>Kongress Inklusion und Sprache Wolfsburg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4558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1668024-396D-42D9-B505-2786A4512892}" type="datetime1">
              <a:rPr lang="de-DE" smtClean="0"/>
              <a:t>22.05.2014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94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A02F6E-3467-4BAD-961B-6AC32F6DD20D}" type="datetime1">
              <a:rPr lang="de-DE" smtClean="0"/>
              <a:t>22.05.2014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9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E43044-2801-4E95-852A-5A8A41016FB1}" type="datetime1">
              <a:rPr lang="de-DE" smtClean="0"/>
              <a:t>22.05.2014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740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839788" y="6356350"/>
            <a:ext cx="10515600" cy="365125"/>
          </a:xfrm>
        </p:spPr>
        <p:txBody>
          <a:bodyPr/>
          <a:lstStyle/>
          <a:p>
            <a:r>
              <a:rPr lang="de-DE" dirty="0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dirty="0" smtClean="0"/>
              <a:t>Kongress Inklusion und Sprache Wolfsburg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551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D5DA46-8548-45B1-A882-3166ADF35AC2}" type="datetime1">
              <a:rPr lang="de-DE" smtClean="0"/>
              <a:t>22.05.2014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702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Kongress Inklusion und Sprache Wolfsburg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35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991497-6A62-477F-BCD9-2C49C4315964}" type="datetime1">
              <a:rPr lang="de-DE" smtClean="0"/>
              <a:t>22.05.2014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496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719FD6-5C4F-4C6C-AD52-221E47BAFD1F}" type="datetime1">
              <a:rPr lang="de-DE" smtClean="0"/>
              <a:t>22.05.2014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78373A-41FE-4376-AC17-0F758C7B7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0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dirty="0" smtClean="0"/>
              <a:t>Kongress Inklusion und Sprache Wolfsburg – </a:t>
            </a:r>
            <a:r>
              <a:rPr lang="de-DE" dirty="0" err="1" smtClean="0"/>
              <a:t>Üt</a:t>
            </a:r>
            <a:r>
              <a:rPr lang="de-DE" dirty="0" smtClean="0"/>
              <a:t> Schweizer – Mai 2014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68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708454"/>
            <a:ext cx="12192000" cy="3078291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de-DE" sz="9600" dirty="0" smtClean="0">
                <a:latin typeface="Calibri" panose="020F0502020204030204" pitchFamily="34" charset="0"/>
              </a:rPr>
              <a:t> Gemeinsam beginnen</a:t>
            </a:r>
            <a:endParaRPr lang="de-DE" sz="9600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6119" y="2369837"/>
            <a:ext cx="10587681" cy="38071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4000" b="1" i="1" dirty="0"/>
              <a:t>I</a:t>
            </a:r>
            <a:r>
              <a:rPr lang="de-DE" sz="4000" b="1" i="1" dirty="0" smtClean="0"/>
              <a:t>nklusive Erfahrungen aus </a:t>
            </a:r>
            <a:r>
              <a:rPr lang="de-DE" sz="4000" b="1" i="1" dirty="0" smtClean="0"/>
              <a:t>dem </a:t>
            </a:r>
          </a:p>
          <a:p>
            <a:pPr marL="0" indent="0">
              <a:buNone/>
            </a:pPr>
            <a:r>
              <a:rPr lang="de-DE" sz="4000" b="1" i="1" dirty="0" smtClean="0"/>
              <a:t>Regionalen </a:t>
            </a:r>
            <a:r>
              <a:rPr lang="de-DE" sz="4000" b="1" i="1" dirty="0" smtClean="0"/>
              <a:t>Konzept</a:t>
            </a:r>
          </a:p>
          <a:p>
            <a:pPr marL="0" indent="0">
              <a:buNone/>
            </a:pPr>
            <a:r>
              <a:rPr lang="de-DE" sz="4000" b="1" i="1" dirty="0" smtClean="0"/>
              <a:t>„Gemeinsame Erziehung“ </a:t>
            </a:r>
            <a:endParaRPr lang="de-DE" sz="4000" b="1" i="1" dirty="0" smtClean="0"/>
          </a:p>
          <a:p>
            <a:pPr marL="0" indent="0">
              <a:buNone/>
            </a:pPr>
            <a:r>
              <a:rPr lang="de-DE" sz="4000" b="1" i="1" dirty="0" smtClean="0"/>
              <a:t>in </a:t>
            </a:r>
            <a:r>
              <a:rPr lang="de-DE" sz="4000" b="1" i="1" dirty="0" smtClean="0"/>
              <a:t>Göttingen</a:t>
            </a:r>
          </a:p>
          <a:p>
            <a:pPr marL="0" indent="0">
              <a:buNone/>
            </a:pPr>
            <a:endParaRPr lang="de-DE" sz="4000" dirty="0"/>
          </a:p>
          <a:p>
            <a:pPr marL="0" indent="0">
              <a:buNone/>
            </a:pPr>
            <a:r>
              <a:rPr lang="de-DE" sz="3600" dirty="0" err="1" smtClean="0"/>
              <a:t>Üt</a:t>
            </a:r>
            <a:r>
              <a:rPr lang="de-DE" sz="3600" dirty="0" smtClean="0"/>
              <a:t> Schweizer</a:t>
            </a:r>
            <a:endParaRPr lang="de-DE" sz="3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612" y="2369837"/>
            <a:ext cx="3494388" cy="465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849" y="411204"/>
            <a:ext cx="4501567" cy="6002089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468130" y="54369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" y="0"/>
            <a:ext cx="1219200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Heilpädagogische Förderung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5411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-65902" y="0"/>
            <a:ext cx="12192000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4400" dirty="0" smtClean="0"/>
              <a:t>Integration in der Krippe</a:t>
            </a:r>
            <a:endParaRPr lang="de-DE" sz="4400" dirty="0"/>
          </a:p>
        </p:txBody>
      </p:sp>
      <p:sp>
        <p:nvSpPr>
          <p:cNvPr id="6" name="Textfeld 5"/>
          <p:cNvSpPr txBox="1"/>
          <p:nvPr/>
        </p:nvSpPr>
        <p:spPr>
          <a:xfrm>
            <a:off x="839788" y="1664043"/>
            <a:ext cx="105778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3600" dirty="0" smtClean="0"/>
              <a:t>Göttinger Modell</a:t>
            </a:r>
            <a:br>
              <a:rPr lang="de-DE" sz="3600" dirty="0" smtClean="0"/>
            </a:br>
            <a:r>
              <a:rPr lang="de-DE" sz="2400" dirty="0" smtClean="0"/>
              <a:t>Im Rahmen der bestehenden Möglichkeiten</a:t>
            </a:r>
          </a:p>
          <a:p>
            <a:pPr marL="285750" indent="-285750">
              <a:buFontTx/>
              <a:buChar char="-"/>
            </a:pPr>
            <a:r>
              <a:rPr lang="de-DE" sz="3600" dirty="0" smtClean="0"/>
              <a:t>Modellprojekt des Landes Niedersachsen</a:t>
            </a:r>
            <a:br>
              <a:rPr lang="de-DE" sz="3600" dirty="0" smtClean="0"/>
            </a:br>
            <a:r>
              <a:rPr lang="de-DE" sz="2400" dirty="0" smtClean="0"/>
              <a:t>2 Integrationskinder , eine Heilpädagogin</a:t>
            </a:r>
          </a:p>
          <a:p>
            <a:pPr marL="285750" indent="-285750">
              <a:buFontTx/>
              <a:buChar char="-"/>
            </a:pPr>
            <a:r>
              <a:rPr lang="de-DE" sz="3600" dirty="0" err="1" smtClean="0"/>
              <a:t>KitaG</a:t>
            </a:r>
            <a:r>
              <a:rPr lang="de-DE" sz="3600" dirty="0" smtClean="0"/>
              <a:t>, 2. DVO</a:t>
            </a:r>
            <a:br>
              <a:rPr lang="de-DE" sz="3600" dirty="0" smtClean="0"/>
            </a:br>
            <a:r>
              <a:rPr lang="de-DE" sz="2400" dirty="0" smtClean="0"/>
              <a:t>2 Integrationskinder, 25 Stunden Heilpädagogik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7774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57338"/>
          </a:xfrm>
        </p:spPr>
        <p:txBody>
          <a:bodyPr/>
          <a:lstStyle/>
          <a:p>
            <a:r>
              <a:rPr lang="de-DE" dirty="0" smtClean="0"/>
              <a:t>Ebenen der Inklusion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261" y="2163763"/>
            <a:ext cx="2763440" cy="3684587"/>
          </a:xfrm>
        </p:spPr>
      </p:pic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84193" y="2594706"/>
            <a:ext cx="6007807" cy="3633485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Ich – </a:t>
            </a:r>
            <a:r>
              <a:rPr lang="de-DE" sz="3200" dirty="0" smtClean="0"/>
              <a:t>subjektive Ebene</a:t>
            </a:r>
            <a:endParaRPr lang="de-DE" sz="3200" b="1" dirty="0" smtClean="0"/>
          </a:p>
          <a:p>
            <a:r>
              <a:rPr lang="de-DE" sz="3200" b="1" dirty="0" smtClean="0"/>
              <a:t>Ich und Du – </a:t>
            </a:r>
            <a:r>
              <a:rPr lang="de-DE" sz="3200" dirty="0" smtClean="0"/>
              <a:t>Interaktion,</a:t>
            </a:r>
            <a:br>
              <a:rPr lang="de-DE" sz="3200" dirty="0" smtClean="0"/>
            </a:br>
            <a:r>
              <a:rPr lang="de-DE" sz="3200" dirty="0" smtClean="0"/>
              <a:t>         Beziehungsebene</a:t>
            </a:r>
          </a:p>
          <a:p>
            <a:r>
              <a:rPr lang="de-DE" sz="3200" b="1" dirty="0" smtClean="0"/>
              <a:t>Wir – </a:t>
            </a:r>
            <a:r>
              <a:rPr lang="de-DE" sz="3200" dirty="0" smtClean="0"/>
              <a:t>institutionelle Ebene</a:t>
            </a:r>
          </a:p>
          <a:p>
            <a:r>
              <a:rPr lang="de-DE" sz="3200" b="1" dirty="0" smtClean="0"/>
              <a:t>Gemeinschaft – </a:t>
            </a:r>
            <a:r>
              <a:rPr lang="de-DE" sz="3200" dirty="0" smtClean="0"/>
              <a:t>gesellschaftliche  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sp>
        <p:nvSpPr>
          <p:cNvPr id="8" name="Flussdiagramm: Verbindungsstelle 7"/>
          <p:cNvSpPr/>
          <p:nvPr/>
        </p:nvSpPr>
        <p:spPr>
          <a:xfrm>
            <a:off x="1038402" y="1722267"/>
            <a:ext cx="4760557" cy="4726588"/>
          </a:xfrm>
          <a:prstGeom prst="flowChartConnector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ussdiagramm: Verbindungsstelle 9"/>
          <p:cNvSpPr/>
          <p:nvPr/>
        </p:nvSpPr>
        <p:spPr>
          <a:xfrm>
            <a:off x="1880525" y="2594706"/>
            <a:ext cx="3076310" cy="2947257"/>
          </a:xfrm>
          <a:prstGeom prst="flowChartConnector">
            <a:avLst/>
          </a:prstGeom>
          <a:solidFill>
            <a:srgbClr val="87B0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lussdiagramm: Verbindungsstelle 10"/>
          <p:cNvSpPr/>
          <p:nvPr/>
        </p:nvSpPr>
        <p:spPr>
          <a:xfrm>
            <a:off x="2318928" y="2986881"/>
            <a:ext cx="2199503" cy="2166636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lussdiagramm: Verbindungsstelle 11"/>
          <p:cNvSpPr/>
          <p:nvPr/>
        </p:nvSpPr>
        <p:spPr>
          <a:xfrm>
            <a:off x="2926266" y="3527452"/>
            <a:ext cx="1037967" cy="992133"/>
          </a:xfrm>
          <a:prstGeom prst="flowChartConnector">
            <a:avLst/>
          </a:prstGeom>
          <a:solidFill>
            <a:srgbClr val="3749F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86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" y="1"/>
            <a:ext cx="12192000" cy="930875"/>
          </a:xfrm>
          <a:gradFill flip="none" rotWithShape="1">
            <a:gsLst>
              <a:gs pos="0">
                <a:schemeClr val="bg2">
                  <a:lumMod val="7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                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smtClean="0"/>
              <a:t>            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                    </a:t>
            </a:r>
          </a:p>
          <a:p>
            <a:r>
              <a:rPr lang="de-DE" sz="1800" dirty="0" smtClean="0"/>
              <a:t>                       </a:t>
            </a:r>
            <a:r>
              <a:rPr lang="de-DE" sz="1800" dirty="0" err="1" smtClean="0"/>
              <a:t>Malba</a:t>
            </a:r>
            <a:endParaRPr lang="de-DE" sz="1800" dirty="0" smtClean="0"/>
          </a:p>
          <a:p>
            <a:r>
              <a:rPr lang="de-DE" sz="1800" dirty="0" smtClean="0"/>
              <a:t>                       </a:t>
            </a:r>
            <a:r>
              <a:rPr lang="de-DE" sz="1800" dirty="0"/>
              <a:t>Pablo </a:t>
            </a:r>
            <a:r>
              <a:rPr lang="de-DE" sz="1800" dirty="0" err="1" smtClean="0"/>
              <a:t>Suares</a:t>
            </a:r>
            <a:r>
              <a:rPr lang="de-DE" sz="1800" dirty="0" smtClean="0"/>
              <a:t> </a:t>
            </a:r>
          </a:p>
          <a:p>
            <a:r>
              <a:rPr lang="de-DE" sz="1800" dirty="0"/>
              <a:t> </a:t>
            </a:r>
            <a:r>
              <a:rPr lang="de-DE" sz="1800" dirty="0" smtClean="0"/>
              <a:t>                      „Exklusion“</a:t>
            </a:r>
            <a:endParaRPr lang="de-DE" sz="1800" dirty="0"/>
          </a:p>
          <a:p>
            <a:endParaRPr lang="de-DE" sz="18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83" y="1357807"/>
            <a:ext cx="6607218" cy="48318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012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374853"/>
          </a:xfrm>
        </p:spPr>
        <p:txBody>
          <a:bodyPr>
            <a:noAutofit/>
          </a:bodyPr>
          <a:lstStyle/>
          <a:p>
            <a:r>
              <a:rPr lang="de-DE" sz="7200" b="1" dirty="0" smtClean="0"/>
              <a:t>Vielen Dank für ihr </a:t>
            </a:r>
            <a:br>
              <a:rPr lang="de-DE" sz="7200" b="1" dirty="0" smtClean="0"/>
            </a:br>
            <a:r>
              <a:rPr lang="de-DE" sz="7200" b="1" dirty="0" smtClean="0"/>
              <a:t>Interesse!</a:t>
            </a:r>
            <a:endParaRPr lang="de-DE" sz="7200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2" y="2588419"/>
            <a:ext cx="4912784" cy="3684588"/>
          </a:xfrm>
        </p:spPr>
      </p:pic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smtClean="0"/>
              <a:t>Kongress Inklusion und Sprache Wolfsburg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395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4"/>
          <p:cNvGraphicFramePr>
            <a:graphicFrameLocks noChangeAspect="1"/>
          </p:cNvGraphicFramePr>
          <p:nvPr/>
        </p:nvGraphicFramePr>
        <p:xfrm>
          <a:off x="4724400" y="25146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Bild" r:id="rId3" imgW="2734235" imgH="1819835" progId="Word.Picture.8">
                  <p:embed/>
                </p:oleObj>
              </mc:Choice>
              <mc:Fallback>
                <p:oleObj name="Bild" r:id="rId3" imgW="2734235" imgH="1819835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5146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5"/>
          <p:cNvGraphicFramePr>
            <a:graphicFrameLocks noChangeAspect="1"/>
          </p:cNvGraphicFramePr>
          <p:nvPr/>
        </p:nvGraphicFramePr>
        <p:xfrm>
          <a:off x="3671889" y="0"/>
          <a:ext cx="484663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Acrobat Document" r:id="rId5" imgW="5667375" imgH="8020050" progId="AcroExch.Document.7">
                  <p:embed/>
                </p:oleObj>
              </mc:Choice>
              <mc:Fallback>
                <p:oleObj name="Acrobat Document" r:id="rId5" imgW="5667375" imgH="802005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889" y="0"/>
                        <a:ext cx="4846637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301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55367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      Regionales</a:t>
            </a:r>
            <a:r>
              <a:rPr lang="de-DE" altLang="de-DE" sz="4000" dirty="0" smtClean="0"/>
              <a:t> </a:t>
            </a:r>
            <a:r>
              <a:rPr lang="de-DE" altLang="de-DE" sz="4000" dirty="0"/>
              <a:t>Konzept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de-DE" altLang="de-DE" sz="1600" dirty="0">
              <a:latin typeface="Arial" panose="020B0604020202020204" pitchFamily="34" charset="0"/>
            </a:endParaRPr>
          </a:p>
        </p:txBody>
      </p:sp>
      <p:grpSp>
        <p:nvGrpSpPr>
          <p:cNvPr id="14340" name="Group 4"/>
          <p:cNvGrpSpPr>
            <a:grpSpLocks noChangeAspect="1"/>
          </p:cNvGrpSpPr>
          <p:nvPr/>
        </p:nvGrpSpPr>
        <p:grpSpPr bwMode="auto">
          <a:xfrm>
            <a:off x="2084173" y="1684193"/>
            <a:ext cx="8625015" cy="5185719"/>
            <a:chOff x="3930" y="1800"/>
            <a:chExt cx="7200" cy="4320"/>
          </a:xfrm>
        </p:grpSpPr>
        <p:sp>
          <p:nvSpPr>
            <p:cNvPr id="14342" name="AutoShape 5"/>
            <p:cNvSpPr>
              <a:spLocks noChangeAspect="1" noChangeArrowheads="1"/>
            </p:cNvSpPr>
            <p:nvPr/>
          </p:nvSpPr>
          <p:spPr bwMode="auto">
            <a:xfrm>
              <a:off x="3930" y="1800"/>
              <a:ext cx="7200" cy="432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800"/>
            </a:p>
          </p:txBody>
        </p:sp>
        <p:sp>
          <p:nvSpPr>
            <p:cNvPr id="14343" name="Oval 6"/>
            <p:cNvSpPr>
              <a:spLocks noChangeArrowheads="1"/>
            </p:cNvSpPr>
            <p:nvPr/>
          </p:nvSpPr>
          <p:spPr bwMode="auto">
            <a:xfrm>
              <a:off x="7000" y="3614"/>
              <a:ext cx="1126" cy="1028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4000" b="1">
                  <a:solidFill>
                    <a:srgbClr val="000000"/>
                  </a:solidFill>
                  <a:latin typeface="Arial" panose="020B0604020202020204" pitchFamily="34" charset="0"/>
                </a:rPr>
                <a:t>RK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4000">
                <a:latin typeface="Arial" panose="020B0604020202020204" pitchFamily="34" charset="0"/>
              </a:endParaRPr>
            </a:p>
          </p:txBody>
        </p:sp>
        <p:sp>
          <p:nvSpPr>
            <p:cNvPr id="14344" name="Oval 7"/>
            <p:cNvSpPr>
              <a:spLocks noChangeArrowheads="1"/>
            </p:cNvSpPr>
            <p:nvPr/>
          </p:nvSpPr>
          <p:spPr bwMode="auto">
            <a:xfrm>
              <a:off x="9320" y="2858"/>
              <a:ext cx="961" cy="877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181847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dirty="0">
                  <a:latin typeface="Arial" panose="020B0604020202020204" pitchFamily="34" charset="0"/>
                </a:rPr>
                <a:t>Rahmenbedingungen</a:t>
              </a:r>
            </a:p>
          </p:txBody>
        </p:sp>
        <p:sp>
          <p:nvSpPr>
            <p:cNvPr id="14345" name="Oval 8"/>
            <p:cNvSpPr>
              <a:spLocks noChangeArrowheads="1"/>
            </p:cNvSpPr>
            <p:nvPr/>
          </p:nvSpPr>
          <p:spPr bwMode="auto">
            <a:xfrm>
              <a:off x="9807" y="4053"/>
              <a:ext cx="844" cy="725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76475E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Inklu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sion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600">
                <a:latin typeface="Arial" panose="020B0604020202020204" pitchFamily="34" charset="0"/>
              </a:endParaRPr>
            </a:p>
          </p:txBody>
        </p:sp>
        <p:sp>
          <p:nvSpPr>
            <p:cNvPr id="14346" name="Oval 9"/>
            <p:cNvSpPr>
              <a:spLocks noChangeArrowheads="1"/>
            </p:cNvSpPr>
            <p:nvPr/>
          </p:nvSpPr>
          <p:spPr bwMode="auto">
            <a:xfrm>
              <a:off x="8534" y="4574"/>
              <a:ext cx="945" cy="839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Päd. Fach-kräfte</a:t>
              </a:r>
              <a:endParaRPr lang="de-DE" altLang="de-DE" sz="16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47" name="Oval 10"/>
            <p:cNvSpPr>
              <a:spLocks noChangeArrowheads="1"/>
            </p:cNvSpPr>
            <p:nvPr/>
          </p:nvSpPr>
          <p:spPr bwMode="auto">
            <a:xfrm>
              <a:off x="7551" y="5300"/>
              <a:ext cx="877" cy="779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Integ.unter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3 J.</a:t>
              </a:r>
              <a:endParaRPr lang="de-DE" altLang="de-DE" sz="16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48" name="Oval 11"/>
            <p:cNvSpPr>
              <a:spLocks noChangeArrowheads="1"/>
            </p:cNvSpPr>
            <p:nvPr/>
          </p:nvSpPr>
          <p:spPr bwMode="auto">
            <a:xfrm>
              <a:off x="6281" y="4778"/>
              <a:ext cx="907" cy="794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3B3B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 err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Thera</a:t>
              </a:r>
              <a:endPara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 err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peu</a:t>
              </a:r>
              <a:endPara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ten</a:t>
              </a:r>
              <a:endParaRPr lang="de-DE" altLang="de-DE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49" name="Oval 12"/>
            <p:cNvSpPr>
              <a:spLocks noChangeArrowheads="1"/>
            </p:cNvSpPr>
            <p:nvPr/>
          </p:nvSpPr>
          <p:spPr bwMode="auto">
            <a:xfrm>
              <a:off x="4557" y="4574"/>
              <a:ext cx="953" cy="839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3B3B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AG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Reg. Konzept</a:t>
              </a:r>
              <a:endParaRPr lang="de-DE" altLang="de-DE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50" name="Oval 13"/>
            <p:cNvSpPr>
              <a:spLocks noChangeArrowheads="1"/>
            </p:cNvSpPr>
            <p:nvPr/>
          </p:nvSpPr>
          <p:spPr bwMode="auto">
            <a:xfrm>
              <a:off x="5404" y="3614"/>
              <a:ext cx="953" cy="84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600">
                <a:latin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Eltern</a:t>
              </a:r>
              <a:endParaRPr lang="de-DE" altLang="de-DE" sz="16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51" name="Oval 14"/>
            <p:cNvSpPr>
              <a:spLocks noChangeArrowheads="1"/>
            </p:cNvSpPr>
            <p:nvPr/>
          </p:nvSpPr>
          <p:spPr bwMode="auto">
            <a:xfrm>
              <a:off x="4739" y="2691"/>
              <a:ext cx="945" cy="817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760076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None/>
              </a:pPr>
              <a:endParaRPr lang="de-DE" altLang="de-DE" sz="1600" b="1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ClrTx/>
                <a:buSzTx/>
                <a:buNone/>
              </a:pPr>
              <a:r>
                <a:rPr lang="de-DE" altLang="de-DE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Kinder</a:t>
              </a:r>
              <a:endParaRPr lang="de-DE" altLang="de-DE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52" name="Oval 15"/>
            <p:cNvSpPr>
              <a:spLocks noChangeArrowheads="1"/>
            </p:cNvSpPr>
            <p:nvPr/>
          </p:nvSpPr>
          <p:spPr bwMode="auto">
            <a:xfrm>
              <a:off x="5820" y="2367"/>
              <a:ext cx="884" cy="809"/>
            </a:xfrm>
            <a:prstGeom prst="ellipse">
              <a:avLst/>
            </a:prstGeom>
            <a:solidFill>
              <a:srgbClr val="993366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6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IFF</a:t>
              </a:r>
              <a:endParaRPr lang="de-DE" altLang="de-DE" sz="16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53" name="Oval 16"/>
            <p:cNvSpPr>
              <a:spLocks noChangeArrowheads="1"/>
            </p:cNvSpPr>
            <p:nvPr/>
          </p:nvSpPr>
          <p:spPr bwMode="auto">
            <a:xfrm>
              <a:off x="6833" y="2322"/>
              <a:ext cx="945" cy="854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7676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de-DE" altLang="de-DE" sz="1600" b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Koord</a:t>
              </a:r>
              <a:endPara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i</a:t>
              </a:r>
              <a:endPara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nation</a:t>
              </a:r>
              <a:endParaRPr lang="de-DE" altLang="de-DE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54" name="Oval 17"/>
            <p:cNvSpPr>
              <a:spLocks noChangeArrowheads="1"/>
            </p:cNvSpPr>
            <p:nvPr/>
          </p:nvSpPr>
          <p:spPr bwMode="auto">
            <a:xfrm>
              <a:off x="8043" y="2684"/>
              <a:ext cx="945" cy="840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767647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u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u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6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Ziele</a:t>
              </a:r>
              <a:endParaRPr lang="de-DE" altLang="de-DE" sz="16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55" name="Line 18"/>
            <p:cNvSpPr>
              <a:spLocks noChangeShapeType="1"/>
            </p:cNvSpPr>
            <p:nvPr/>
          </p:nvSpPr>
          <p:spPr bwMode="auto">
            <a:xfrm flipV="1">
              <a:off x="8126" y="3524"/>
              <a:ext cx="1277" cy="4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56" name="Line 19"/>
            <p:cNvSpPr>
              <a:spLocks noChangeShapeType="1"/>
            </p:cNvSpPr>
            <p:nvPr/>
          </p:nvSpPr>
          <p:spPr bwMode="auto">
            <a:xfrm>
              <a:off x="8126" y="4189"/>
              <a:ext cx="1681" cy="15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57" name="Line 20"/>
            <p:cNvSpPr>
              <a:spLocks noChangeShapeType="1"/>
            </p:cNvSpPr>
            <p:nvPr/>
          </p:nvSpPr>
          <p:spPr bwMode="auto">
            <a:xfrm>
              <a:off x="8043" y="4423"/>
              <a:ext cx="582" cy="31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58" name="Line 21"/>
            <p:cNvSpPr>
              <a:spLocks noChangeShapeType="1"/>
            </p:cNvSpPr>
            <p:nvPr/>
          </p:nvSpPr>
          <p:spPr bwMode="auto">
            <a:xfrm>
              <a:off x="7725" y="4642"/>
              <a:ext cx="181" cy="65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59" name="Line 22"/>
            <p:cNvSpPr>
              <a:spLocks noChangeShapeType="1"/>
            </p:cNvSpPr>
            <p:nvPr/>
          </p:nvSpPr>
          <p:spPr bwMode="auto">
            <a:xfrm flipH="1">
              <a:off x="6916" y="4499"/>
              <a:ext cx="272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60" name="Line 23"/>
            <p:cNvSpPr>
              <a:spLocks noChangeShapeType="1"/>
            </p:cNvSpPr>
            <p:nvPr/>
          </p:nvSpPr>
          <p:spPr bwMode="auto">
            <a:xfrm flipH="1">
              <a:off x="5457" y="4264"/>
              <a:ext cx="1543" cy="55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61" name="Line 24"/>
            <p:cNvSpPr>
              <a:spLocks noChangeShapeType="1"/>
            </p:cNvSpPr>
            <p:nvPr/>
          </p:nvSpPr>
          <p:spPr bwMode="auto">
            <a:xfrm flipH="1">
              <a:off x="6357" y="4053"/>
              <a:ext cx="64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62" name="Line 25"/>
            <p:cNvSpPr>
              <a:spLocks noChangeShapeType="1"/>
            </p:cNvSpPr>
            <p:nvPr/>
          </p:nvSpPr>
          <p:spPr bwMode="auto">
            <a:xfrm flipH="1" flipV="1">
              <a:off x="5623" y="3282"/>
              <a:ext cx="1429" cy="6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63" name="Line 26"/>
            <p:cNvSpPr>
              <a:spLocks noChangeShapeType="1"/>
            </p:cNvSpPr>
            <p:nvPr/>
          </p:nvSpPr>
          <p:spPr bwMode="auto">
            <a:xfrm flipH="1" flipV="1">
              <a:off x="6515" y="3093"/>
              <a:ext cx="673" cy="64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64" name="Line 27"/>
            <p:cNvSpPr>
              <a:spLocks noChangeShapeType="1"/>
            </p:cNvSpPr>
            <p:nvPr/>
          </p:nvSpPr>
          <p:spPr bwMode="auto">
            <a:xfrm flipH="1" flipV="1">
              <a:off x="7324" y="3176"/>
              <a:ext cx="106" cy="4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65" name="Line 28"/>
            <p:cNvSpPr>
              <a:spLocks noChangeShapeType="1"/>
            </p:cNvSpPr>
            <p:nvPr/>
          </p:nvSpPr>
          <p:spPr bwMode="auto">
            <a:xfrm flipV="1">
              <a:off x="7906" y="3418"/>
              <a:ext cx="303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341" name="Oval 29"/>
          <p:cNvSpPr>
            <a:spLocks noChangeArrowheads="1"/>
          </p:cNvSpPr>
          <p:nvPr/>
        </p:nvSpPr>
        <p:spPr bwMode="auto">
          <a:xfrm>
            <a:off x="4331763" y="2352906"/>
            <a:ext cx="1058960" cy="971122"/>
          </a:xfrm>
          <a:prstGeom prst="ellipse">
            <a:avLst/>
          </a:prstGeom>
          <a:gradFill rotWithShape="1">
            <a:gsLst>
              <a:gs pos="0">
                <a:srgbClr val="9966FF"/>
              </a:gs>
              <a:gs pos="100000">
                <a:srgbClr val="472F76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800" b="1" dirty="0">
                <a:solidFill>
                  <a:srgbClr val="000000"/>
                </a:solidFill>
                <a:latin typeface="+mn-lt"/>
              </a:rPr>
              <a:t>IFF</a:t>
            </a:r>
          </a:p>
        </p:txBody>
      </p:sp>
    </p:spTree>
    <p:extLst>
      <p:ext uri="{BB962C8B-B14F-4D97-AF65-F5344CB8AC3E}">
        <p14:creationId xmlns:p14="http://schemas.microsoft.com/office/powerpoint/2010/main" val="82226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Calibri" panose="020F0502020204030204" pitchFamily="34" charset="0"/>
              </a:rPr>
              <a:t>Entwicklung zur Inklusion</a:t>
            </a:r>
            <a:endParaRPr lang="de-DE" b="1" dirty="0">
              <a:latin typeface="Calibri" panose="020F0502020204030204" pitchFamily="34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3897" y="1698257"/>
            <a:ext cx="5157787" cy="3684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Exklusion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63982" y="1416531"/>
            <a:ext cx="5183188" cy="738873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Separation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992710" y="6461228"/>
            <a:ext cx="10515600" cy="365125"/>
          </a:xfrm>
        </p:spPr>
        <p:txBody>
          <a:bodyPr/>
          <a:lstStyle/>
          <a:p>
            <a:r>
              <a:rPr lang="de-DE" dirty="0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dirty="0" smtClean="0"/>
              <a:t>Kongress Inklusion und Sprache Wolfsburg</a:t>
            </a:r>
            <a:endParaRPr lang="de-DE" dirty="0"/>
          </a:p>
        </p:txBody>
      </p:sp>
      <p:sp>
        <p:nvSpPr>
          <p:cNvPr id="8" name="Flussdiagramm: Verbindungsstelle 7"/>
          <p:cNvSpPr/>
          <p:nvPr/>
        </p:nvSpPr>
        <p:spPr>
          <a:xfrm>
            <a:off x="996779" y="2809103"/>
            <a:ext cx="3130378" cy="3022899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gelmäßiges Fünfeck 8"/>
          <p:cNvSpPr/>
          <p:nvPr/>
        </p:nvSpPr>
        <p:spPr>
          <a:xfrm>
            <a:off x="1565189" y="393702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gelmäßiges Fünfeck 9"/>
          <p:cNvSpPr/>
          <p:nvPr/>
        </p:nvSpPr>
        <p:spPr>
          <a:xfrm>
            <a:off x="1713471" y="492440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gelmäßiges Fünfeck 10"/>
          <p:cNvSpPr/>
          <p:nvPr/>
        </p:nvSpPr>
        <p:spPr>
          <a:xfrm>
            <a:off x="2994454" y="368643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gelmäßiges Fünfeck 11"/>
          <p:cNvSpPr/>
          <p:nvPr/>
        </p:nvSpPr>
        <p:spPr>
          <a:xfrm>
            <a:off x="2195383" y="332426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gelmäßiges Fünfeck 12"/>
          <p:cNvSpPr/>
          <p:nvPr/>
        </p:nvSpPr>
        <p:spPr>
          <a:xfrm>
            <a:off x="7925228" y="442410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gelmäßiges Fünfeck 13"/>
          <p:cNvSpPr/>
          <p:nvPr/>
        </p:nvSpPr>
        <p:spPr>
          <a:xfrm>
            <a:off x="3315708" y="467085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gelmäßiges Fünfeck 14"/>
          <p:cNvSpPr/>
          <p:nvPr/>
        </p:nvSpPr>
        <p:spPr>
          <a:xfrm>
            <a:off x="2664941" y="518140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gelmäßiges Fünfeck 15"/>
          <p:cNvSpPr/>
          <p:nvPr/>
        </p:nvSpPr>
        <p:spPr>
          <a:xfrm>
            <a:off x="1964724" y="366394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gelmäßiges Fünfeck 16"/>
          <p:cNvSpPr/>
          <p:nvPr/>
        </p:nvSpPr>
        <p:spPr>
          <a:xfrm>
            <a:off x="2117124" y="531683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gelmäßiges Fünfeck 17"/>
          <p:cNvSpPr/>
          <p:nvPr/>
        </p:nvSpPr>
        <p:spPr>
          <a:xfrm>
            <a:off x="3027406" y="425111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gelmäßiges Fünfeck 18"/>
          <p:cNvSpPr/>
          <p:nvPr/>
        </p:nvSpPr>
        <p:spPr>
          <a:xfrm>
            <a:off x="2537255" y="391876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gelmäßiges Fünfeck 19"/>
          <p:cNvSpPr/>
          <p:nvPr/>
        </p:nvSpPr>
        <p:spPr>
          <a:xfrm>
            <a:off x="2994454" y="545546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gelmäßiges Fünfeck 20"/>
          <p:cNvSpPr/>
          <p:nvPr/>
        </p:nvSpPr>
        <p:spPr>
          <a:xfrm>
            <a:off x="3509321" y="3998805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gelmäßiges Fünfeck 21"/>
          <p:cNvSpPr/>
          <p:nvPr/>
        </p:nvSpPr>
        <p:spPr>
          <a:xfrm>
            <a:off x="1548363" y="360799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gelmäßiges Fünfeck 22"/>
          <p:cNvSpPr/>
          <p:nvPr/>
        </p:nvSpPr>
        <p:spPr>
          <a:xfrm>
            <a:off x="2045601" y="432055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gelmäßiges Fünfeck 23"/>
          <p:cNvSpPr/>
          <p:nvPr/>
        </p:nvSpPr>
        <p:spPr>
          <a:xfrm>
            <a:off x="2537254" y="473675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gelmäßiges Fünfeck 24"/>
          <p:cNvSpPr/>
          <p:nvPr/>
        </p:nvSpPr>
        <p:spPr>
          <a:xfrm>
            <a:off x="1475688" y="427899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gelmäßiges Fünfeck 25"/>
          <p:cNvSpPr/>
          <p:nvPr/>
        </p:nvSpPr>
        <p:spPr>
          <a:xfrm>
            <a:off x="1713471" y="332799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gelmäßiges Fünfeck 26"/>
          <p:cNvSpPr/>
          <p:nvPr/>
        </p:nvSpPr>
        <p:spPr>
          <a:xfrm>
            <a:off x="2982098" y="311821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gelmäßiges Fünfeck 27"/>
          <p:cNvSpPr/>
          <p:nvPr/>
        </p:nvSpPr>
        <p:spPr>
          <a:xfrm>
            <a:off x="2537254" y="473675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Gleichschenkliges Dreieck 28"/>
          <p:cNvSpPr/>
          <p:nvPr/>
        </p:nvSpPr>
        <p:spPr>
          <a:xfrm>
            <a:off x="4804639" y="3410465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Gleichschenkliges Dreieck 29"/>
          <p:cNvSpPr/>
          <p:nvPr/>
        </p:nvSpPr>
        <p:spPr>
          <a:xfrm>
            <a:off x="4088385" y="3724565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Gleichschenkliges Dreieck 30"/>
          <p:cNvSpPr/>
          <p:nvPr/>
        </p:nvSpPr>
        <p:spPr>
          <a:xfrm>
            <a:off x="3712678" y="2579656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Gleichschenkliges Dreieck 31"/>
          <p:cNvSpPr/>
          <p:nvPr/>
        </p:nvSpPr>
        <p:spPr>
          <a:xfrm>
            <a:off x="4016407" y="2951597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Gleichschenkliges Dreieck 32"/>
          <p:cNvSpPr/>
          <p:nvPr/>
        </p:nvSpPr>
        <p:spPr>
          <a:xfrm>
            <a:off x="4362925" y="4734312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Gleichschenkliges Dreieck 33"/>
          <p:cNvSpPr/>
          <p:nvPr/>
        </p:nvSpPr>
        <p:spPr>
          <a:xfrm>
            <a:off x="3106655" y="2278537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4482241" y="3087647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4052752" y="3255962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2379169" y="2469720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4109585" y="2398681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1788880" y="2488408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 flipV="1">
            <a:off x="3562670" y="2963261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Ellipse 40"/>
          <p:cNvSpPr/>
          <p:nvPr/>
        </p:nvSpPr>
        <p:spPr>
          <a:xfrm flipV="1">
            <a:off x="4254893" y="4382434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Ellipse 41"/>
          <p:cNvSpPr/>
          <p:nvPr/>
        </p:nvSpPr>
        <p:spPr>
          <a:xfrm flipV="1">
            <a:off x="4356659" y="3532842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 flipV="1">
            <a:off x="2839908" y="2469720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 flipV="1">
            <a:off x="3887372" y="5393970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/>
          <p:cNvSpPr/>
          <p:nvPr/>
        </p:nvSpPr>
        <p:spPr>
          <a:xfrm flipV="1">
            <a:off x="4543518" y="2642286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/>
          <p:cNvSpPr/>
          <p:nvPr/>
        </p:nvSpPr>
        <p:spPr>
          <a:xfrm>
            <a:off x="6163982" y="2806072"/>
            <a:ext cx="3154448" cy="30259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Flussdiagramm: Verbindungsstelle 46"/>
          <p:cNvSpPr/>
          <p:nvPr/>
        </p:nvSpPr>
        <p:spPr>
          <a:xfrm>
            <a:off x="9701304" y="2771141"/>
            <a:ext cx="867841" cy="806112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lussdiagramm: Verbindungsstelle 47"/>
          <p:cNvSpPr/>
          <p:nvPr/>
        </p:nvSpPr>
        <p:spPr>
          <a:xfrm>
            <a:off x="9943552" y="3979850"/>
            <a:ext cx="753763" cy="77129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Flussdiagramm: Verbindungsstelle 48"/>
          <p:cNvSpPr/>
          <p:nvPr/>
        </p:nvSpPr>
        <p:spPr>
          <a:xfrm>
            <a:off x="9457553" y="5031015"/>
            <a:ext cx="786714" cy="7759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gelmäßiges Fünfeck 49"/>
          <p:cNvSpPr/>
          <p:nvPr/>
        </p:nvSpPr>
        <p:spPr>
          <a:xfrm>
            <a:off x="7963870" y="380043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gelmäßiges Fünfeck 50"/>
          <p:cNvSpPr/>
          <p:nvPr/>
        </p:nvSpPr>
        <p:spPr>
          <a:xfrm>
            <a:off x="8449717" y="3825811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gelmäßiges Fünfeck 51"/>
          <p:cNvSpPr/>
          <p:nvPr/>
        </p:nvSpPr>
        <p:spPr>
          <a:xfrm>
            <a:off x="6977184" y="3456889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gelmäßiges Fünfeck 52"/>
          <p:cNvSpPr/>
          <p:nvPr/>
        </p:nvSpPr>
        <p:spPr>
          <a:xfrm>
            <a:off x="7655252" y="535440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gelmäßiges Fünfeck 53"/>
          <p:cNvSpPr/>
          <p:nvPr/>
        </p:nvSpPr>
        <p:spPr>
          <a:xfrm>
            <a:off x="6570082" y="461529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gelmäßiges Fünfeck 54"/>
          <p:cNvSpPr/>
          <p:nvPr/>
        </p:nvSpPr>
        <p:spPr>
          <a:xfrm>
            <a:off x="6874211" y="511157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gelmäßiges Fünfeck 55"/>
          <p:cNvSpPr/>
          <p:nvPr/>
        </p:nvSpPr>
        <p:spPr>
          <a:xfrm>
            <a:off x="7533108" y="333635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gelmäßiges Fünfeck 56"/>
          <p:cNvSpPr/>
          <p:nvPr/>
        </p:nvSpPr>
        <p:spPr>
          <a:xfrm>
            <a:off x="8660821" y="4938584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gelmäßiges Fünfeck 57"/>
          <p:cNvSpPr/>
          <p:nvPr/>
        </p:nvSpPr>
        <p:spPr>
          <a:xfrm>
            <a:off x="6443019" y="376469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gelmäßiges Fünfeck 58"/>
          <p:cNvSpPr/>
          <p:nvPr/>
        </p:nvSpPr>
        <p:spPr>
          <a:xfrm>
            <a:off x="7331675" y="390407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gelmäßiges Fünfeck 59"/>
          <p:cNvSpPr/>
          <p:nvPr/>
        </p:nvSpPr>
        <p:spPr>
          <a:xfrm>
            <a:off x="7015986" y="425111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gelmäßiges Fünfeck 60"/>
          <p:cNvSpPr/>
          <p:nvPr/>
        </p:nvSpPr>
        <p:spPr>
          <a:xfrm>
            <a:off x="7228702" y="481913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gelmäßiges Fünfeck 61"/>
          <p:cNvSpPr/>
          <p:nvPr/>
        </p:nvSpPr>
        <p:spPr>
          <a:xfrm>
            <a:off x="7430116" y="3075501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gelmäßiges Fünfeck 62"/>
          <p:cNvSpPr/>
          <p:nvPr/>
        </p:nvSpPr>
        <p:spPr>
          <a:xfrm>
            <a:off x="7841788" y="4850651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gelmäßiges Fünfeck 63"/>
          <p:cNvSpPr/>
          <p:nvPr/>
        </p:nvSpPr>
        <p:spPr>
          <a:xfrm>
            <a:off x="8066843" y="513109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gelmäßiges Fünfeck 64"/>
          <p:cNvSpPr/>
          <p:nvPr/>
        </p:nvSpPr>
        <p:spPr>
          <a:xfrm>
            <a:off x="8280987" y="3274444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Regelmäßiges Fünfeck 65"/>
          <p:cNvSpPr/>
          <p:nvPr/>
        </p:nvSpPr>
        <p:spPr>
          <a:xfrm>
            <a:off x="3756454" y="444843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9875829" y="3262667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hteck 67"/>
          <p:cNvSpPr/>
          <p:nvPr/>
        </p:nvSpPr>
        <p:spPr>
          <a:xfrm>
            <a:off x="10193480" y="3266787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9734315" y="3001153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10032696" y="2875827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>
            <a:off x="10320433" y="3004904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Ellipse 71"/>
          <p:cNvSpPr/>
          <p:nvPr/>
        </p:nvSpPr>
        <p:spPr>
          <a:xfrm flipV="1">
            <a:off x="10081123" y="4488916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Ellipse 72"/>
          <p:cNvSpPr/>
          <p:nvPr/>
        </p:nvSpPr>
        <p:spPr>
          <a:xfrm flipV="1">
            <a:off x="10386080" y="4445387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Ellipse 73"/>
          <p:cNvSpPr/>
          <p:nvPr/>
        </p:nvSpPr>
        <p:spPr>
          <a:xfrm flipV="1">
            <a:off x="10160024" y="4278238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Ellipse 74"/>
          <p:cNvSpPr/>
          <p:nvPr/>
        </p:nvSpPr>
        <p:spPr>
          <a:xfrm flipV="1">
            <a:off x="10382610" y="4190711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/>
          <p:cNvSpPr/>
          <p:nvPr/>
        </p:nvSpPr>
        <p:spPr>
          <a:xfrm flipV="1">
            <a:off x="10193480" y="3998805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Gleichschenkliges Dreieck 76"/>
          <p:cNvSpPr/>
          <p:nvPr/>
        </p:nvSpPr>
        <p:spPr>
          <a:xfrm>
            <a:off x="9972129" y="5230341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Gleichschenkliges Dreieck 77"/>
          <p:cNvSpPr/>
          <p:nvPr/>
        </p:nvSpPr>
        <p:spPr>
          <a:xfrm>
            <a:off x="9493901" y="5235224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Gleichschenkliges Dreieck 78"/>
          <p:cNvSpPr/>
          <p:nvPr/>
        </p:nvSpPr>
        <p:spPr>
          <a:xfrm>
            <a:off x="9724213" y="5057173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Gleichschenkliges Dreieck 79"/>
          <p:cNvSpPr/>
          <p:nvPr/>
        </p:nvSpPr>
        <p:spPr>
          <a:xfrm>
            <a:off x="9537954" y="5482362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Gleichschenkliges Dreieck 80"/>
          <p:cNvSpPr/>
          <p:nvPr/>
        </p:nvSpPr>
        <p:spPr>
          <a:xfrm>
            <a:off x="9827175" y="5429318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ad 81"/>
          <p:cNvSpPr/>
          <p:nvPr/>
        </p:nvSpPr>
        <p:spPr>
          <a:xfrm>
            <a:off x="2814853" y="4850650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3" name="Rad 82"/>
          <p:cNvSpPr/>
          <p:nvPr/>
        </p:nvSpPr>
        <p:spPr>
          <a:xfrm>
            <a:off x="1278750" y="4591156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4" name="Rad 83"/>
          <p:cNvSpPr/>
          <p:nvPr/>
        </p:nvSpPr>
        <p:spPr>
          <a:xfrm>
            <a:off x="2558664" y="3080303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5" name="Rad 84"/>
          <p:cNvSpPr/>
          <p:nvPr/>
        </p:nvSpPr>
        <p:spPr>
          <a:xfrm>
            <a:off x="3414074" y="3577206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6" name="Rad 85"/>
          <p:cNvSpPr/>
          <p:nvPr/>
        </p:nvSpPr>
        <p:spPr>
          <a:xfrm>
            <a:off x="7323001" y="5331670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7" name="Rad 86"/>
          <p:cNvSpPr/>
          <p:nvPr/>
        </p:nvSpPr>
        <p:spPr>
          <a:xfrm>
            <a:off x="8759820" y="4319036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8" name="Rad 87"/>
          <p:cNvSpPr/>
          <p:nvPr/>
        </p:nvSpPr>
        <p:spPr>
          <a:xfrm>
            <a:off x="8337458" y="4594739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9" name="Rad 88"/>
          <p:cNvSpPr/>
          <p:nvPr/>
        </p:nvSpPr>
        <p:spPr>
          <a:xfrm>
            <a:off x="8572506" y="3506112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0" name="Rad 89"/>
          <p:cNvSpPr/>
          <p:nvPr/>
        </p:nvSpPr>
        <p:spPr>
          <a:xfrm>
            <a:off x="6473179" y="4083794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1" name="Rad 90"/>
          <p:cNvSpPr/>
          <p:nvPr/>
        </p:nvSpPr>
        <p:spPr>
          <a:xfrm>
            <a:off x="7499177" y="4253677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2" name="Rad 91"/>
          <p:cNvSpPr/>
          <p:nvPr/>
        </p:nvSpPr>
        <p:spPr>
          <a:xfrm>
            <a:off x="2648193" y="4344022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3" name="Rad 92"/>
          <p:cNvSpPr/>
          <p:nvPr/>
        </p:nvSpPr>
        <p:spPr>
          <a:xfrm>
            <a:off x="3144794" y="5121596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4" name="Rad 93"/>
          <p:cNvSpPr/>
          <p:nvPr/>
        </p:nvSpPr>
        <p:spPr>
          <a:xfrm>
            <a:off x="2031094" y="4719742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5" name="Rad 94"/>
          <p:cNvSpPr/>
          <p:nvPr/>
        </p:nvSpPr>
        <p:spPr>
          <a:xfrm>
            <a:off x="7062683" y="3095487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6" name="Rad 95"/>
          <p:cNvSpPr/>
          <p:nvPr/>
        </p:nvSpPr>
        <p:spPr>
          <a:xfrm>
            <a:off x="7841788" y="3306383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9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85417"/>
          </a:xfrm>
        </p:spPr>
        <p:txBody>
          <a:bodyPr/>
          <a:lstStyle/>
          <a:p>
            <a:pPr algn="ctr"/>
            <a:r>
              <a:rPr lang="de-DE" b="1" dirty="0" smtClean="0">
                <a:latin typeface="Calibri" panose="020F0502020204030204" pitchFamily="34" charset="0"/>
              </a:rPr>
              <a:t>Entwicklung zur Inklusion</a:t>
            </a:r>
            <a:endParaRPr lang="de-DE" b="1" dirty="0">
              <a:latin typeface="Calibri" panose="020F050202020403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Integration  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Inklusion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sp>
        <p:nvSpPr>
          <p:cNvPr id="8" name="Flussdiagramm: Verbindungsstelle 7"/>
          <p:cNvSpPr/>
          <p:nvPr/>
        </p:nvSpPr>
        <p:spPr>
          <a:xfrm>
            <a:off x="1090764" y="2488668"/>
            <a:ext cx="3599935" cy="3574449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gelmäßiges Fünfeck 9"/>
          <p:cNvSpPr/>
          <p:nvPr/>
        </p:nvSpPr>
        <p:spPr>
          <a:xfrm>
            <a:off x="2842054" y="380751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gelmäßiges Fünfeck 10"/>
          <p:cNvSpPr/>
          <p:nvPr/>
        </p:nvSpPr>
        <p:spPr>
          <a:xfrm>
            <a:off x="2841626" y="270036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gelmäßiges Fünfeck 11"/>
          <p:cNvSpPr/>
          <p:nvPr/>
        </p:nvSpPr>
        <p:spPr>
          <a:xfrm>
            <a:off x="1561071" y="470831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gelmäßiges Fünfeck 12"/>
          <p:cNvSpPr/>
          <p:nvPr/>
        </p:nvSpPr>
        <p:spPr>
          <a:xfrm>
            <a:off x="3781169" y="448982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gelmäßiges Fünfeck 13"/>
          <p:cNvSpPr/>
          <p:nvPr/>
        </p:nvSpPr>
        <p:spPr>
          <a:xfrm>
            <a:off x="1882347" y="547031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gelmäßiges Fünfeck 14"/>
          <p:cNvSpPr/>
          <p:nvPr/>
        </p:nvSpPr>
        <p:spPr>
          <a:xfrm>
            <a:off x="3286469" y="406067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gelmäßiges Fünfeck 15"/>
          <p:cNvSpPr/>
          <p:nvPr/>
        </p:nvSpPr>
        <p:spPr>
          <a:xfrm>
            <a:off x="2551671" y="4939359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gelmäßiges Fünfeck 16"/>
          <p:cNvSpPr/>
          <p:nvPr/>
        </p:nvSpPr>
        <p:spPr>
          <a:xfrm>
            <a:off x="4180704" y="4102899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gelmäßiges Fünfeck 17"/>
          <p:cNvSpPr/>
          <p:nvPr/>
        </p:nvSpPr>
        <p:spPr>
          <a:xfrm>
            <a:off x="3781169" y="327799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gelmäßiges Fünfeck 18"/>
          <p:cNvSpPr/>
          <p:nvPr/>
        </p:nvSpPr>
        <p:spPr>
          <a:xfrm>
            <a:off x="2088293" y="3162421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gelmäßiges Fünfeck 19"/>
          <p:cNvSpPr/>
          <p:nvPr/>
        </p:nvSpPr>
        <p:spPr>
          <a:xfrm>
            <a:off x="2384855" y="4530654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gelmäßiges Fünfeck 20"/>
          <p:cNvSpPr/>
          <p:nvPr/>
        </p:nvSpPr>
        <p:spPr>
          <a:xfrm>
            <a:off x="2548841" y="547031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gelmäßiges Fünfeck 21"/>
          <p:cNvSpPr/>
          <p:nvPr/>
        </p:nvSpPr>
        <p:spPr>
          <a:xfrm>
            <a:off x="2900750" y="304449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lussdiagramm: Verbindungsstelle 22"/>
          <p:cNvSpPr/>
          <p:nvPr/>
        </p:nvSpPr>
        <p:spPr>
          <a:xfrm>
            <a:off x="1767017" y="3502102"/>
            <a:ext cx="942804" cy="91069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2459214" y="2895780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2104665" y="4958222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3292006" y="3417011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2331762" y="3953881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1991993" y="4020920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2200965" y="3607703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1895693" y="3757640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Gleichschenkliges Dreieck 30"/>
          <p:cNvSpPr/>
          <p:nvPr/>
        </p:nvSpPr>
        <p:spPr>
          <a:xfrm>
            <a:off x="4088385" y="3724565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Gleichschenkliges Dreieck 31"/>
          <p:cNvSpPr/>
          <p:nvPr/>
        </p:nvSpPr>
        <p:spPr>
          <a:xfrm>
            <a:off x="3118583" y="5112353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Gleichschenkliges Dreieck 32"/>
          <p:cNvSpPr/>
          <p:nvPr/>
        </p:nvSpPr>
        <p:spPr>
          <a:xfrm>
            <a:off x="3589559" y="3894202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Gleichschenkliges Dreieck 33"/>
          <p:cNvSpPr/>
          <p:nvPr/>
        </p:nvSpPr>
        <p:spPr>
          <a:xfrm>
            <a:off x="4066791" y="3351368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Gleichschenkliges Dreieck 34"/>
          <p:cNvSpPr/>
          <p:nvPr/>
        </p:nvSpPr>
        <p:spPr>
          <a:xfrm>
            <a:off x="4341778" y="3622514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 flipV="1">
            <a:off x="3369082" y="4881306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 flipV="1">
            <a:off x="3521685" y="5348058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 flipV="1">
            <a:off x="3980561" y="4866403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/>
          <p:cNvSpPr/>
          <p:nvPr/>
        </p:nvSpPr>
        <p:spPr>
          <a:xfrm flipV="1">
            <a:off x="2761045" y="3401586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 flipV="1">
            <a:off x="3200204" y="5693413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ad 40"/>
          <p:cNvSpPr/>
          <p:nvPr/>
        </p:nvSpPr>
        <p:spPr>
          <a:xfrm>
            <a:off x="1528507" y="4298459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2" name="Rad 41"/>
          <p:cNvSpPr/>
          <p:nvPr/>
        </p:nvSpPr>
        <p:spPr>
          <a:xfrm>
            <a:off x="2043371" y="4600858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3" name="Rad 42"/>
          <p:cNvSpPr/>
          <p:nvPr/>
        </p:nvSpPr>
        <p:spPr>
          <a:xfrm>
            <a:off x="2336288" y="5700195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4" name="Rad 43"/>
          <p:cNvSpPr/>
          <p:nvPr/>
        </p:nvSpPr>
        <p:spPr>
          <a:xfrm>
            <a:off x="2906203" y="4508737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5" name="Rad 44"/>
          <p:cNvSpPr/>
          <p:nvPr/>
        </p:nvSpPr>
        <p:spPr>
          <a:xfrm>
            <a:off x="3473559" y="2742589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6" name="Rad 45"/>
          <p:cNvSpPr/>
          <p:nvPr/>
        </p:nvSpPr>
        <p:spPr>
          <a:xfrm>
            <a:off x="2784456" y="5104521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7" name="Rad 46"/>
          <p:cNvSpPr/>
          <p:nvPr/>
        </p:nvSpPr>
        <p:spPr>
          <a:xfrm>
            <a:off x="4229382" y="4327297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8" name="Regelmäßiges Fünfeck 47"/>
          <p:cNvSpPr/>
          <p:nvPr/>
        </p:nvSpPr>
        <p:spPr>
          <a:xfrm>
            <a:off x="3332206" y="455591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gelmäßiges Fünfeck 48"/>
          <p:cNvSpPr/>
          <p:nvPr/>
        </p:nvSpPr>
        <p:spPr>
          <a:xfrm>
            <a:off x="3130637" y="484011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gelmäßiges Fünfeck 49"/>
          <p:cNvSpPr/>
          <p:nvPr/>
        </p:nvSpPr>
        <p:spPr>
          <a:xfrm>
            <a:off x="2856417" y="419269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gelmäßiges Fünfeck 50"/>
          <p:cNvSpPr/>
          <p:nvPr/>
        </p:nvSpPr>
        <p:spPr>
          <a:xfrm>
            <a:off x="1331402" y="3656744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Freihandform 54"/>
          <p:cNvSpPr/>
          <p:nvPr/>
        </p:nvSpPr>
        <p:spPr>
          <a:xfrm>
            <a:off x="7026876" y="2636108"/>
            <a:ext cx="3978875" cy="3385751"/>
          </a:xfrm>
          <a:custGeom>
            <a:avLst/>
            <a:gdLst>
              <a:gd name="connsiteX0" fmla="*/ 518983 w 3978875"/>
              <a:gd name="connsiteY0" fmla="*/ 313038 h 3385751"/>
              <a:gd name="connsiteX1" fmla="*/ 518983 w 3978875"/>
              <a:gd name="connsiteY1" fmla="*/ 313038 h 3385751"/>
              <a:gd name="connsiteX2" fmla="*/ 593124 w 3978875"/>
              <a:gd name="connsiteY2" fmla="*/ 238897 h 3385751"/>
              <a:gd name="connsiteX3" fmla="*/ 659027 w 3978875"/>
              <a:gd name="connsiteY3" fmla="*/ 189470 h 3385751"/>
              <a:gd name="connsiteX4" fmla="*/ 691978 w 3978875"/>
              <a:gd name="connsiteY4" fmla="*/ 181233 h 3385751"/>
              <a:gd name="connsiteX5" fmla="*/ 766119 w 3978875"/>
              <a:gd name="connsiteY5" fmla="*/ 156519 h 3385751"/>
              <a:gd name="connsiteX6" fmla="*/ 799070 w 3978875"/>
              <a:gd name="connsiteY6" fmla="*/ 140043 h 3385751"/>
              <a:gd name="connsiteX7" fmla="*/ 840259 w 3978875"/>
              <a:gd name="connsiteY7" fmla="*/ 131806 h 3385751"/>
              <a:gd name="connsiteX8" fmla="*/ 864973 w 3978875"/>
              <a:gd name="connsiteY8" fmla="*/ 123568 h 3385751"/>
              <a:gd name="connsiteX9" fmla="*/ 939113 w 3978875"/>
              <a:gd name="connsiteY9" fmla="*/ 107092 h 3385751"/>
              <a:gd name="connsiteX10" fmla="*/ 1005016 w 3978875"/>
              <a:gd name="connsiteY10" fmla="*/ 90616 h 3385751"/>
              <a:gd name="connsiteX11" fmla="*/ 1128583 w 3978875"/>
              <a:gd name="connsiteY11" fmla="*/ 74141 h 3385751"/>
              <a:gd name="connsiteX12" fmla="*/ 1194486 w 3978875"/>
              <a:gd name="connsiteY12" fmla="*/ 57665 h 3385751"/>
              <a:gd name="connsiteX13" fmla="*/ 1285102 w 3978875"/>
              <a:gd name="connsiteY13" fmla="*/ 41189 h 3385751"/>
              <a:gd name="connsiteX14" fmla="*/ 1326292 w 3978875"/>
              <a:gd name="connsiteY14" fmla="*/ 32951 h 3385751"/>
              <a:gd name="connsiteX15" fmla="*/ 1408670 w 3978875"/>
              <a:gd name="connsiteY15" fmla="*/ 24714 h 3385751"/>
              <a:gd name="connsiteX16" fmla="*/ 1449859 w 3978875"/>
              <a:gd name="connsiteY16" fmla="*/ 16476 h 3385751"/>
              <a:gd name="connsiteX17" fmla="*/ 1589902 w 3978875"/>
              <a:gd name="connsiteY17" fmla="*/ 0 h 3385751"/>
              <a:gd name="connsiteX18" fmla="*/ 1812324 w 3978875"/>
              <a:gd name="connsiteY18" fmla="*/ 8238 h 3385751"/>
              <a:gd name="connsiteX19" fmla="*/ 1878227 w 3978875"/>
              <a:gd name="connsiteY19" fmla="*/ 16476 h 3385751"/>
              <a:gd name="connsiteX20" fmla="*/ 1985319 w 3978875"/>
              <a:gd name="connsiteY20" fmla="*/ 24714 h 3385751"/>
              <a:gd name="connsiteX21" fmla="*/ 2018270 w 3978875"/>
              <a:gd name="connsiteY21" fmla="*/ 41189 h 3385751"/>
              <a:gd name="connsiteX22" fmla="*/ 2059459 w 3978875"/>
              <a:gd name="connsiteY22" fmla="*/ 49427 h 3385751"/>
              <a:gd name="connsiteX23" fmla="*/ 2084173 w 3978875"/>
              <a:gd name="connsiteY23" fmla="*/ 65903 h 3385751"/>
              <a:gd name="connsiteX24" fmla="*/ 2133600 w 3978875"/>
              <a:gd name="connsiteY24" fmla="*/ 82378 h 3385751"/>
              <a:gd name="connsiteX25" fmla="*/ 2183027 w 3978875"/>
              <a:gd name="connsiteY25" fmla="*/ 123568 h 3385751"/>
              <a:gd name="connsiteX26" fmla="*/ 2207740 w 3978875"/>
              <a:gd name="connsiteY26" fmla="*/ 140043 h 3385751"/>
              <a:gd name="connsiteX27" fmla="*/ 2232454 w 3978875"/>
              <a:gd name="connsiteY27" fmla="*/ 164757 h 3385751"/>
              <a:gd name="connsiteX28" fmla="*/ 2281881 w 3978875"/>
              <a:gd name="connsiteY28" fmla="*/ 205946 h 3385751"/>
              <a:gd name="connsiteX29" fmla="*/ 2306594 w 3978875"/>
              <a:gd name="connsiteY29" fmla="*/ 238897 h 3385751"/>
              <a:gd name="connsiteX30" fmla="*/ 2356021 w 3978875"/>
              <a:gd name="connsiteY30" fmla="*/ 288324 h 3385751"/>
              <a:gd name="connsiteX31" fmla="*/ 2388973 w 3978875"/>
              <a:gd name="connsiteY31" fmla="*/ 337751 h 3385751"/>
              <a:gd name="connsiteX32" fmla="*/ 2421924 w 3978875"/>
              <a:gd name="connsiteY32" fmla="*/ 387178 h 3385751"/>
              <a:gd name="connsiteX33" fmla="*/ 2438400 w 3978875"/>
              <a:gd name="connsiteY33" fmla="*/ 411892 h 3385751"/>
              <a:gd name="connsiteX34" fmla="*/ 2446638 w 3978875"/>
              <a:gd name="connsiteY34" fmla="*/ 436606 h 3385751"/>
              <a:gd name="connsiteX35" fmla="*/ 2496065 w 3978875"/>
              <a:gd name="connsiteY35" fmla="*/ 494270 h 3385751"/>
              <a:gd name="connsiteX36" fmla="*/ 2529016 w 3978875"/>
              <a:gd name="connsiteY36" fmla="*/ 543697 h 3385751"/>
              <a:gd name="connsiteX37" fmla="*/ 2545492 w 3978875"/>
              <a:gd name="connsiteY37" fmla="*/ 568411 h 3385751"/>
              <a:gd name="connsiteX38" fmla="*/ 2636108 w 3978875"/>
              <a:gd name="connsiteY38" fmla="*/ 634314 h 3385751"/>
              <a:gd name="connsiteX39" fmla="*/ 2669059 w 3978875"/>
              <a:gd name="connsiteY39" fmla="*/ 650789 h 3385751"/>
              <a:gd name="connsiteX40" fmla="*/ 2693773 w 3978875"/>
              <a:gd name="connsiteY40" fmla="*/ 667265 h 3385751"/>
              <a:gd name="connsiteX41" fmla="*/ 2767913 w 3978875"/>
              <a:gd name="connsiteY41" fmla="*/ 691978 h 3385751"/>
              <a:gd name="connsiteX42" fmla="*/ 2875005 w 3978875"/>
              <a:gd name="connsiteY42" fmla="*/ 716692 h 3385751"/>
              <a:gd name="connsiteX43" fmla="*/ 2940908 w 3978875"/>
              <a:gd name="connsiteY43" fmla="*/ 724930 h 3385751"/>
              <a:gd name="connsiteX44" fmla="*/ 3105665 w 3978875"/>
              <a:gd name="connsiteY44" fmla="*/ 741406 h 3385751"/>
              <a:gd name="connsiteX45" fmla="*/ 3138616 w 3978875"/>
              <a:gd name="connsiteY45" fmla="*/ 749643 h 3385751"/>
              <a:gd name="connsiteX46" fmla="*/ 3171567 w 3978875"/>
              <a:gd name="connsiteY46" fmla="*/ 766119 h 3385751"/>
              <a:gd name="connsiteX47" fmla="*/ 3253946 w 3978875"/>
              <a:gd name="connsiteY47" fmla="*/ 823784 h 3385751"/>
              <a:gd name="connsiteX48" fmla="*/ 3352800 w 3978875"/>
              <a:gd name="connsiteY48" fmla="*/ 856735 h 3385751"/>
              <a:gd name="connsiteX49" fmla="*/ 3443416 w 3978875"/>
              <a:gd name="connsiteY49" fmla="*/ 922638 h 3385751"/>
              <a:gd name="connsiteX50" fmla="*/ 3525794 w 3978875"/>
              <a:gd name="connsiteY50" fmla="*/ 996778 h 3385751"/>
              <a:gd name="connsiteX51" fmla="*/ 3575221 w 3978875"/>
              <a:gd name="connsiteY51" fmla="*/ 1070919 h 3385751"/>
              <a:gd name="connsiteX52" fmla="*/ 3616410 w 3978875"/>
              <a:gd name="connsiteY52" fmla="*/ 1120346 h 3385751"/>
              <a:gd name="connsiteX53" fmla="*/ 3649362 w 3978875"/>
              <a:gd name="connsiteY53" fmla="*/ 1169773 h 3385751"/>
              <a:gd name="connsiteX54" fmla="*/ 3698789 w 3978875"/>
              <a:gd name="connsiteY54" fmla="*/ 1252151 h 3385751"/>
              <a:gd name="connsiteX55" fmla="*/ 3731740 w 3978875"/>
              <a:gd name="connsiteY55" fmla="*/ 1301578 h 3385751"/>
              <a:gd name="connsiteX56" fmla="*/ 3748216 w 3978875"/>
              <a:gd name="connsiteY56" fmla="*/ 1334530 h 3385751"/>
              <a:gd name="connsiteX57" fmla="*/ 3764692 w 3978875"/>
              <a:gd name="connsiteY57" fmla="*/ 1359243 h 3385751"/>
              <a:gd name="connsiteX58" fmla="*/ 3781167 w 3978875"/>
              <a:gd name="connsiteY58" fmla="*/ 1400433 h 3385751"/>
              <a:gd name="connsiteX59" fmla="*/ 3789405 w 3978875"/>
              <a:gd name="connsiteY59" fmla="*/ 1425146 h 3385751"/>
              <a:gd name="connsiteX60" fmla="*/ 3847070 w 3978875"/>
              <a:gd name="connsiteY60" fmla="*/ 1499287 h 3385751"/>
              <a:gd name="connsiteX61" fmla="*/ 3880021 w 3978875"/>
              <a:gd name="connsiteY61" fmla="*/ 1548714 h 3385751"/>
              <a:gd name="connsiteX62" fmla="*/ 3888259 w 3978875"/>
              <a:gd name="connsiteY62" fmla="*/ 1573427 h 3385751"/>
              <a:gd name="connsiteX63" fmla="*/ 3921210 w 3978875"/>
              <a:gd name="connsiteY63" fmla="*/ 1639330 h 3385751"/>
              <a:gd name="connsiteX64" fmla="*/ 3945924 w 3978875"/>
              <a:gd name="connsiteY64" fmla="*/ 1705233 h 3385751"/>
              <a:gd name="connsiteX65" fmla="*/ 3954162 w 3978875"/>
              <a:gd name="connsiteY65" fmla="*/ 1738184 h 3385751"/>
              <a:gd name="connsiteX66" fmla="*/ 3970638 w 3978875"/>
              <a:gd name="connsiteY66" fmla="*/ 1787611 h 3385751"/>
              <a:gd name="connsiteX67" fmla="*/ 3978875 w 3978875"/>
              <a:gd name="connsiteY67" fmla="*/ 1812324 h 3385751"/>
              <a:gd name="connsiteX68" fmla="*/ 3970638 w 3978875"/>
              <a:gd name="connsiteY68" fmla="*/ 1911178 h 3385751"/>
              <a:gd name="connsiteX69" fmla="*/ 3962400 w 3978875"/>
              <a:gd name="connsiteY69" fmla="*/ 1935892 h 3385751"/>
              <a:gd name="connsiteX70" fmla="*/ 3954162 w 3978875"/>
              <a:gd name="connsiteY70" fmla="*/ 1985319 h 3385751"/>
              <a:gd name="connsiteX71" fmla="*/ 3937686 w 3978875"/>
              <a:gd name="connsiteY71" fmla="*/ 2010033 h 3385751"/>
              <a:gd name="connsiteX72" fmla="*/ 3921210 w 3978875"/>
              <a:gd name="connsiteY72" fmla="*/ 2051222 h 3385751"/>
              <a:gd name="connsiteX73" fmla="*/ 3912973 w 3978875"/>
              <a:gd name="connsiteY73" fmla="*/ 2084173 h 3385751"/>
              <a:gd name="connsiteX74" fmla="*/ 3904735 w 3978875"/>
              <a:gd name="connsiteY74" fmla="*/ 2108887 h 3385751"/>
              <a:gd name="connsiteX75" fmla="*/ 3896497 w 3978875"/>
              <a:gd name="connsiteY75" fmla="*/ 2150076 h 3385751"/>
              <a:gd name="connsiteX76" fmla="*/ 3863546 w 3978875"/>
              <a:gd name="connsiteY76" fmla="*/ 2199503 h 3385751"/>
              <a:gd name="connsiteX77" fmla="*/ 3822356 w 3978875"/>
              <a:gd name="connsiteY77" fmla="*/ 2248930 h 3385751"/>
              <a:gd name="connsiteX78" fmla="*/ 3789405 w 3978875"/>
              <a:gd name="connsiteY78" fmla="*/ 2273643 h 3385751"/>
              <a:gd name="connsiteX79" fmla="*/ 3739978 w 3978875"/>
              <a:gd name="connsiteY79" fmla="*/ 2323070 h 3385751"/>
              <a:gd name="connsiteX80" fmla="*/ 3665838 w 3978875"/>
              <a:gd name="connsiteY80" fmla="*/ 2339546 h 3385751"/>
              <a:gd name="connsiteX81" fmla="*/ 3641124 w 3978875"/>
              <a:gd name="connsiteY81" fmla="*/ 2347784 h 3385751"/>
              <a:gd name="connsiteX82" fmla="*/ 3476367 w 3978875"/>
              <a:gd name="connsiteY82" fmla="*/ 2364260 h 3385751"/>
              <a:gd name="connsiteX83" fmla="*/ 3352800 w 3978875"/>
              <a:gd name="connsiteY83" fmla="*/ 2372497 h 3385751"/>
              <a:gd name="connsiteX84" fmla="*/ 3328086 w 3978875"/>
              <a:gd name="connsiteY84" fmla="*/ 2397211 h 3385751"/>
              <a:gd name="connsiteX85" fmla="*/ 3303373 w 3978875"/>
              <a:gd name="connsiteY85" fmla="*/ 2413687 h 3385751"/>
              <a:gd name="connsiteX86" fmla="*/ 3253946 w 3978875"/>
              <a:gd name="connsiteY86" fmla="*/ 2463114 h 3385751"/>
              <a:gd name="connsiteX87" fmla="*/ 3204519 w 3978875"/>
              <a:gd name="connsiteY87" fmla="*/ 2512541 h 3385751"/>
              <a:gd name="connsiteX88" fmla="*/ 3188043 w 3978875"/>
              <a:gd name="connsiteY88" fmla="*/ 2537254 h 3385751"/>
              <a:gd name="connsiteX89" fmla="*/ 3171567 w 3978875"/>
              <a:gd name="connsiteY89" fmla="*/ 2586681 h 3385751"/>
              <a:gd name="connsiteX90" fmla="*/ 3163329 w 3978875"/>
              <a:gd name="connsiteY90" fmla="*/ 2611395 h 3385751"/>
              <a:gd name="connsiteX91" fmla="*/ 3155092 w 3978875"/>
              <a:gd name="connsiteY91" fmla="*/ 2644346 h 3385751"/>
              <a:gd name="connsiteX92" fmla="*/ 3163329 w 3978875"/>
              <a:gd name="connsiteY92" fmla="*/ 2809103 h 3385751"/>
              <a:gd name="connsiteX93" fmla="*/ 3171567 w 3978875"/>
              <a:gd name="connsiteY93" fmla="*/ 2842054 h 3385751"/>
              <a:gd name="connsiteX94" fmla="*/ 3196281 w 3978875"/>
              <a:gd name="connsiteY94" fmla="*/ 2924433 h 3385751"/>
              <a:gd name="connsiteX95" fmla="*/ 3188043 w 3978875"/>
              <a:gd name="connsiteY95" fmla="*/ 3105665 h 3385751"/>
              <a:gd name="connsiteX96" fmla="*/ 3171567 w 3978875"/>
              <a:gd name="connsiteY96" fmla="*/ 3138616 h 3385751"/>
              <a:gd name="connsiteX97" fmla="*/ 3097427 w 3978875"/>
              <a:gd name="connsiteY97" fmla="*/ 3204519 h 3385751"/>
              <a:gd name="connsiteX98" fmla="*/ 3072713 w 3978875"/>
              <a:gd name="connsiteY98" fmla="*/ 3229233 h 3385751"/>
              <a:gd name="connsiteX99" fmla="*/ 3023286 w 3978875"/>
              <a:gd name="connsiteY99" fmla="*/ 3262184 h 3385751"/>
              <a:gd name="connsiteX100" fmla="*/ 2998573 w 3978875"/>
              <a:gd name="connsiteY100" fmla="*/ 3278660 h 3385751"/>
              <a:gd name="connsiteX101" fmla="*/ 2916194 w 3978875"/>
              <a:gd name="connsiteY101" fmla="*/ 3303373 h 3385751"/>
              <a:gd name="connsiteX102" fmla="*/ 2850292 w 3978875"/>
              <a:gd name="connsiteY102" fmla="*/ 3328087 h 3385751"/>
              <a:gd name="connsiteX103" fmla="*/ 2800865 w 3978875"/>
              <a:gd name="connsiteY103" fmla="*/ 3344562 h 3385751"/>
              <a:gd name="connsiteX104" fmla="*/ 2759675 w 3978875"/>
              <a:gd name="connsiteY104" fmla="*/ 3352800 h 3385751"/>
              <a:gd name="connsiteX105" fmla="*/ 2644346 w 3978875"/>
              <a:gd name="connsiteY105" fmla="*/ 3377514 h 3385751"/>
              <a:gd name="connsiteX106" fmla="*/ 2537254 w 3978875"/>
              <a:gd name="connsiteY106" fmla="*/ 3385751 h 3385751"/>
              <a:gd name="connsiteX107" fmla="*/ 2199502 w 3978875"/>
              <a:gd name="connsiteY107" fmla="*/ 3377514 h 3385751"/>
              <a:gd name="connsiteX108" fmla="*/ 2158313 w 3978875"/>
              <a:gd name="connsiteY108" fmla="*/ 3369276 h 3385751"/>
              <a:gd name="connsiteX109" fmla="*/ 2042983 w 3978875"/>
              <a:gd name="connsiteY109" fmla="*/ 3352800 h 3385751"/>
              <a:gd name="connsiteX110" fmla="*/ 1977081 w 3978875"/>
              <a:gd name="connsiteY110" fmla="*/ 3336324 h 3385751"/>
              <a:gd name="connsiteX111" fmla="*/ 1696994 w 3978875"/>
              <a:gd name="connsiteY111" fmla="*/ 3328087 h 3385751"/>
              <a:gd name="connsiteX112" fmla="*/ 1631092 w 3978875"/>
              <a:gd name="connsiteY112" fmla="*/ 3295135 h 3385751"/>
              <a:gd name="connsiteX113" fmla="*/ 1606378 w 3978875"/>
              <a:gd name="connsiteY113" fmla="*/ 3286897 h 3385751"/>
              <a:gd name="connsiteX114" fmla="*/ 1548713 w 3978875"/>
              <a:gd name="connsiteY114" fmla="*/ 3262184 h 3385751"/>
              <a:gd name="connsiteX115" fmla="*/ 1499286 w 3978875"/>
              <a:gd name="connsiteY115" fmla="*/ 3220995 h 3385751"/>
              <a:gd name="connsiteX116" fmla="*/ 1466335 w 3978875"/>
              <a:gd name="connsiteY116" fmla="*/ 3204519 h 3385751"/>
              <a:gd name="connsiteX117" fmla="*/ 1416908 w 3978875"/>
              <a:gd name="connsiteY117" fmla="*/ 3155092 h 3385751"/>
              <a:gd name="connsiteX118" fmla="*/ 1392194 w 3978875"/>
              <a:gd name="connsiteY118" fmla="*/ 3138616 h 3385751"/>
              <a:gd name="connsiteX119" fmla="*/ 1375719 w 3978875"/>
              <a:gd name="connsiteY119" fmla="*/ 3113903 h 3385751"/>
              <a:gd name="connsiteX120" fmla="*/ 1326292 w 3978875"/>
              <a:gd name="connsiteY120" fmla="*/ 3072714 h 3385751"/>
              <a:gd name="connsiteX121" fmla="*/ 1309816 w 3978875"/>
              <a:gd name="connsiteY121" fmla="*/ 3039762 h 3385751"/>
              <a:gd name="connsiteX122" fmla="*/ 1260389 w 3978875"/>
              <a:gd name="connsiteY122" fmla="*/ 2982097 h 3385751"/>
              <a:gd name="connsiteX123" fmla="*/ 1235675 w 3978875"/>
              <a:gd name="connsiteY123" fmla="*/ 2932670 h 3385751"/>
              <a:gd name="connsiteX124" fmla="*/ 1194486 w 3978875"/>
              <a:gd name="connsiteY124" fmla="*/ 2858530 h 3385751"/>
              <a:gd name="connsiteX125" fmla="*/ 1186248 w 3978875"/>
              <a:gd name="connsiteY125" fmla="*/ 2833816 h 3385751"/>
              <a:gd name="connsiteX126" fmla="*/ 1145059 w 3978875"/>
              <a:gd name="connsiteY126" fmla="*/ 2776151 h 3385751"/>
              <a:gd name="connsiteX127" fmla="*/ 1112108 w 3978875"/>
              <a:gd name="connsiteY127" fmla="*/ 2726724 h 3385751"/>
              <a:gd name="connsiteX128" fmla="*/ 1070919 w 3978875"/>
              <a:gd name="connsiteY128" fmla="*/ 2669060 h 3385751"/>
              <a:gd name="connsiteX129" fmla="*/ 1046205 w 3978875"/>
              <a:gd name="connsiteY129" fmla="*/ 2652584 h 3385751"/>
              <a:gd name="connsiteX130" fmla="*/ 914400 w 3978875"/>
              <a:gd name="connsiteY130" fmla="*/ 2660822 h 3385751"/>
              <a:gd name="connsiteX131" fmla="*/ 848497 w 3978875"/>
              <a:gd name="connsiteY131" fmla="*/ 2677297 h 3385751"/>
              <a:gd name="connsiteX132" fmla="*/ 749643 w 3978875"/>
              <a:gd name="connsiteY132" fmla="*/ 2685535 h 3385751"/>
              <a:gd name="connsiteX133" fmla="*/ 601362 w 3978875"/>
              <a:gd name="connsiteY133" fmla="*/ 2677297 h 3385751"/>
              <a:gd name="connsiteX134" fmla="*/ 568410 w 3978875"/>
              <a:gd name="connsiteY134" fmla="*/ 2669060 h 3385751"/>
              <a:gd name="connsiteX135" fmla="*/ 527221 w 3978875"/>
              <a:gd name="connsiteY135" fmla="*/ 2660822 h 3385751"/>
              <a:gd name="connsiteX136" fmla="*/ 494270 w 3978875"/>
              <a:gd name="connsiteY136" fmla="*/ 2644346 h 3385751"/>
              <a:gd name="connsiteX137" fmla="*/ 461319 w 3978875"/>
              <a:gd name="connsiteY137" fmla="*/ 2636108 h 3385751"/>
              <a:gd name="connsiteX138" fmla="*/ 411892 w 3978875"/>
              <a:gd name="connsiteY138" fmla="*/ 2619633 h 3385751"/>
              <a:gd name="connsiteX139" fmla="*/ 362465 w 3978875"/>
              <a:gd name="connsiteY139" fmla="*/ 2603157 h 3385751"/>
              <a:gd name="connsiteX140" fmla="*/ 337751 w 3978875"/>
              <a:gd name="connsiteY140" fmla="*/ 2586681 h 3385751"/>
              <a:gd name="connsiteX141" fmla="*/ 313038 w 3978875"/>
              <a:gd name="connsiteY141" fmla="*/ 2578443 h 3385751"/>
              <a:gd name="connsiteX142" fmla="*/ 280086 w 3978875"/>
              <a:gd name="connsiteY142" fmla="*/ 2561968 h 3385751"/>
              <a:gd name="connsiteX143" fmla="*/ 230659 w 3978875"/>
              <a:gd name="connsiteY143" fmla="*/ 2537254 h 3385751"/>
              <a:gd name="connsiteX144" fmla="*/ 214183 w 3978875"/>
              <a:gd name="connsiteY144" fmla="*/ 2512541 h 3385751"/>
              <a:gd name="connsiteX145" fmla="*/ 189470 w 3978875"/>
              <a:gd name="connsiteY145" fmla="*/ 2496065 h 3385751"/>
              <a:gd name="connsiteX146" fmla="*/ 172994 w 3978875"/>
              <a:gd name="connsiteY146" fmla="*/ 2463114 h 3385751"/>
              <a:gd name="connsiteX147" fmla="*/ 140043 w 3978875"/>
              <a:gd name="connsiteY147" fmla="*/ 2430162 h 3385751"/>
              <a:gd name="connsiteX148" fmla="*/ 123567 w 3978875"/>
              <a:gd name="connsiteY148" fmla="*/ 2397211 h 3385751"/>
              <a:gd name="connsiteX149" fmla="*/ 115329 w 3978875"/>
              <a:gd name="connsiteY149" fmla="*/ 2372497 h 3385751"/>
              <a:gd name="connsiteX150" fmla="*/ 90616 w 3978875"/>
              <a:gd name="connsiteY150" fmla="*/ 2347784 h 3385751"/>
              <a:gd name="connsiteX151" fmla="*/ 65902 w 3978875"/>
              <a:gd name="connsiteY151" fmla="*/ 2281881 h 3385751"/>
              <a:gd name="connsiteX152" fmla="*/ 49427 w 3978875"/>
              <a:gd name="connsiteY152" fmla="*/ 2248930 h 3385751"/>
              <a:gd name="connsiteX153" fmla="*/ 16475 w 3978875"/>
              <a:gd name="connsiteY153" fmla="*/ 2199503 h 3385751"/>
              <a:gd name="connsiteX154" fmla="*/ 0 w 3978875"/>
              <a:gd name="connsiteY154" fmla="*/ 2075935 h 3385751"/>
              <a:gd name="connsiteX155" fmla="*/ 8238 w 3978875"/>
              <a:gd name="connsiteY155" fmla="*/ 1960606 h 3385751"/>
              <a:gd name="connsiteX156" fmla="*/ 32951 w 3978875"/>
              <a:gd name="connsiteY156" fmla="*/ 1878227 h 3385751"/>
              <a:gd name="connsiteX157" fmla="*/ 57665 w 3978875"/>
              <a:gd name="connsiteY157" fmla="*/ 1804087 h 3385751"/>
              <a:gd name="connsiteX158" fmla="*/ 74140 w 3978875"/>
              <a:gd name="connsiteY158" fmla="*/ 1746422 h 3385751"/>
              <a:gd name="connsiteX159" fmla="*/ 90616 w 3978875"/>
              <a:gd name="connsiteY159" fmla="*/ 1713470 h 3385751"/>
              <a:gd name="connsiteX160" fmla="*/ 115329 w 3978875"/>
              <a:gd name="connsiteY160" fmla="*/ 1639330 h 3385751"/>
              <a:gd name="connsiteX161" fmla="*/ 148281 w 3978875"/>
              <a:gd name="connsiteY161" fmla="*/ 1581665 h 3385751"/>
              <a:gd name="connsiteX162" fmla="*/ 181232 w 3978875"/>
              <a:gd name="connsiteY162" fmla="*/ 1524000 h 3385751"/>
              <a:gd name="connsiteX163" fmla="*/ 205946 w 3978875"/>
              <a:gd name="connsiteY163" fmla="*/ 1507524 h 3385751"/>
              <a:gd name="connsiteX164" fmla="*/ 263610 w 3978875"/>
              <a:gd name="connsiteY164" fmla="*/ 1433384 h 3385751"/>
              <a:gd name="connsiteX165" fmla="*/ 271848 w 3978875"/>
              <a:gd name="connsiteY165" fmla="*/ 1408670 h 3385751"/>
              <a:gd name="connsiteX166" fmla="*/ 354227 w 3978875"/>
              <a:gd name="connsiteY166" fmla="*/ 1293341 h 3385751"/>
              <a:gd name="connsiteX167" fmla="*/ 370702 w 3978875"/>
              <a:gd name="connsiteY167" fmla="*/ 1268627 h 3385751"/>
              <a:gd name="connsiteX168" fmla="*/ 395416 w 3978875"/>
              <a:gd name="connsiteY168" fmla="*/ 1243914 h 3385751"/>
              <a:gd name="connsiteX169" fmla="*/ 436605 w 3978875"/>
              <a:gd name="connsiteY169" fmla="*/ 1169773 h 3385751"/>
              <a:gd name="connsiteX170" fmla="*/ 453081 w 3978875"/>
              <a:gd name="connsiteY170" fmla="*/ 1145060 h 3385751"/>
              <a:gd name="connsiteX171" fmla="*/ 469556 w 3978875"/>
              <a:gd name="connsiteY171" fmla="*/ 1112108 h 3385751"/>
              <a:gd name="connsiteX172" fmla="*/ 461319 w 3978875"/>
              <a:gd name="connsiteY172" fmla="*/ 980303 h 3385751"/>
              <a:gd name="connsiteX173" fmla="*/ 444843 w 3978875"/>
              <a:gd name="connsiteY173" fmla="*/ 947351 h 3385751"/>
              <a:gd name="connsiteX174" fmla="*/ 420129 w 3978875"/>
              <a:gd name="connsiteY174" fmla="*/ 864973 h 3385751"/>
              <a:gd name="connsiteX175" fmla="*/ 395416 w 3978875"/>
              <a:gd name="connsiteY175" fmla="*/ 782595 h 3385751"/>
              <a:gd name="connsiteX176" fmla="*/ 387178 w 3978875"/>
              <a:gd name="connsiteY176" fmla="*/ 749643 h 3385751"/>
              <a:gd name="connsiteX177" fmla="*/ 370702 w 3978875"/>
              <a:gd name="connsiteY177" fmla="*/ 708454 h 3385751"/>
              <a:gd name="connsiteX178" fmla="*/ 362465 w 3978875"/>
              <a:gd name="connsiteY178" fmla="*/ 675503 h 3385751"/>
              <a:gd name="connsiteX179" fmla="*/ 329513 w 3978875"/>
              <a:gd name="connsiteY179" fmla="*/ 584887 h 3385751"/>
              <a:gd name="connsiteX180" fmla="*/ 304800 w 3978875"/>
              <a:gd name="connsiteY180" fmla="*/ 518984 h 3385751"/>
              <a:gd name="connsiteX181" fmla="*/ 280086 w 3978875"/>
              <a:gd name="connsiteY181" fmla="*/ 444843 h 3385751"/>
              <a:gd name="connsiteX182" fmla="*/ 271848 w 3978875"/>
              <a:gd name="connsiteY182" fmla="*/ 403654 h 3385751"/>
              <a:gd name="connsiteX183" fmla="*/ 263610 w 3978875"/>
              <a:gd name="connsiteY183" fmla="*/ 378941 h 3385751"/>
              <a:gd name="connsiteX184" fmla="*/ 271848 w 3978875"/>
              <a:gd name="connsiteY184" fmla="*/ 296562 h 3385751"/>
              <a:gd name="connsiteX185" fmla="*/ 354227 w 3978875"/>
              <a:gd name="connsiteY185" fmla="*/ 214184 h 3385751"/>
              <a:gd name="connsiteX186" fmla="*/ 378940 w 3978875"/>
              <a:gd name="connsiteY186" fmla="*/ 205946 h 3385751"/>
              <a:gd name="connsiteX187" fmla="*/ 436605 w 3978875"/>
              <a:gd name="connsiteY187" fmla="*/ 214184 h 3385751"/>
              <a:gd name="connsiteX188" fmla="*/ 486032 w 3978875"/>
              <a:gd name="connsiteY188" fmla="*/ 230660 h 3385751"/>
              <a:gd name="connsiteX189" fmla="*/ 510746 w 3978875"/>
              <a:gd name="connsiteY189" fmla="*/ 255373 h 3385751"/>
              <a:gd name="connsiteX190" fmla="*/ 560173 w 3978875"/>
              <a:gd name="connsiteY190" fmla="*/ 280087 h 3385751"/>
              <a:gd name="connsiteX191" fmla="*/ 576648 w 3978875"/>
              <a:gd name="connsiteY191" fmla="*/ 280087 h 3385751"/>
              <a:gd name="connsiteX192" fmla="*/ 568410 w 3978875"/>
              <a:gd name="connsiteY192" fmla="*/ 230660 h 3385751"/>
              <a:gd name="connsiteX193" fmla="*/ 568410 w 3978875"/>
              <a:gd name="connsiteY193" fmla="*/ 296562 h 3385751"/>
              <a:gd name="connsiteX194" fmla="*/ 568410 w 3978875"/>
              <a:gd name="connsiteY194" fmla="*/ 296562 h 3385751"/>
              <a:gd name="connsiteX195" fmla="*/ 568410 w 3978875"/>
              <a:gd name="connsiteY195" fmla="*/ 296562 h 3385751"/>
              <a:gd name="connsiteX196" fmla="*/ 568410 w 3978875"/>
              <a:gd name="connsiteY196" fmla="*/ 296562 h 33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3978875" h="3385751">
                <a:moveTo>
                  <a:pt x="518983" y="313038"/>
                </a:moveTo>
                <a:lnTo>
                  <a:pt x="518983" y="313038"/>
                </a:lnTo>
                <a:cubicBezTo>
                  <a:pt x="633370" y="179586"/>
                  <a:pt x="524461" y="296115"/>
                  <a:pt x="593124" y="238897"/>
                </a:cubicBezTo>
                <a:cubicBezTo>
                  <a:pt x="629706" y="208413"/>
                  <a:pt x="607099" y="212549"/>
                  <a:pt x="659027" y="189470"/>
                </a:cubicBezTo>
                <a:cubicBezTo>
                  <a:pt x="669373" y="184872"/>
                  <a:pt x="680994" y="183979"/>
                  <a:pt x="691978" y="181233"/>
                </a:cubicBezTo>
                <a:cubicBezTo>
                  <a:pt x="774800" y="139821"/>
                  <a:pt x="670303" y="188458"/>
                  <a:pt x="766119" y="156519"/>
                </a:cubicBezTo>
                <a:cubicBezTo>
                  <a:pt x="777769" y="152636"/>
                  <a:pt x="787420" y="143926"/>
                  <a:pt x="799070" y="140043"/>
                </a:cubicBezTo>
                <a:cubicBezTo>
                  <a:pt x="812353" y="135615"/>
                  <a:pt x="826675" y="135202"/>
                  <a:pt x="840259" y="131806"/>
                </a:cubicBezTo>
                <a:cubicBezTo>
                  <a:pt x="848683" y="129700"/>
                  <a:pt x="856624" y="125954"/>
                  <a:pt x="864973" y="123568"/>
                </a:cubicBezTo>
                <a:cubicBezTo>
                  <a:pt x="904940" y="112149"/>
                  <a:pt x="894944" y="117285"/>
                  <a:pt x="939113" y="107092"/>
                </a:cubicBezTo>
                <a:cubicBezTo>
                  <a:pt x="961177" y="102000"/>
                  <a:pt x="982571" y="93609"/>
                  <a:pt x="1005016" y="90616"/>
                </a:cubicBezTo>
                <a:cubicBezTo>
                  <a:pt x="1046205" y="85124"/>
                  <a:pt x="1087644" y="81261"/>
                  <a:pt x="1128583" y="74141"/>
                </a:cubicBezTo>
                <a:cubicBezTo>
                  <a:pt x="1150892" y="70261"/>
                  <a:pt x="1172282" y="62106"/>
                  <a:pt x="1194486" y="57665"/>
                </a:cubicBezTo>
                <a:cubicBezTo>
                  <a:pt x="1296218" y="37318"/>
                  <a:pt x="1169179" y="62266"/>
                  <a:pt x="1285102" y="41189"/>
                </a:cubicBezTo>
                <a:cubicBezTo>
                  <a:pt x="1298878" y="38684"/>
                  <a:pt x="1312413" y="34801"/>
                  <a:pt x="1326292" y="32951"/>
                </a:cubicBezTo>
                <a:cubicBezTo>
                  <a:pt x="1353646" y="29304"/>
                  <a:pt x="1381211" y="27460"/>
                  <a:pt x="1408670" y="24714"/>
                </a:cubicBezTo>
                <a:cubicBezTo>
                  <a:pt x="1422400" y="21968"/>
                  <a:pt x="1435943" y="18022"/>
                  <a:pt x="1449859" y="16476"/>
                </a:cubicBezTo>
                <a:cubicBezTo>
                  <a:pt x="1597379" y="85"/>
                  <a:pt x="1513003" y="19225"/>
                  <a:pt x="1589902" y="0"/>
                </a:cubicBezTo>
                <a:cubicBezTo>
                  <a:pt x="1664043" y="2746"/>
                  <a:pt x="1738253" y="4005"/>
                  <a:pt x="1812324" y="8238"/>
                </a:cubicBezTo>
                <a:cubicBezTo>
                  <a:pt x="1834427" y="9501"/>
                  <a:pt x="1856188" y="14377"/>
                  <a:pt x="1878227" y="16476"/>
                </a:cubicBezTo>
                <a:cubicBezTo>
                  <a:pt x="1913869" y="19870"/>
                  <a:pt x="1949622" y="21968"/>
                  <a:pt x="1985319" y="24714"/>
                </a:cubicBezTo>
                <a:cubicBezTo>
                  <a:pt x="1996303" y="30206"/>
                  <a:pt x="2006620" y="37306"/>
                  <a:pt x="2018270" y="41189"/>
                </a:cubicBezTo>
                <a:cubicBezTo>
                  <a:pt x="2031553" y="45617"/>
                  <a:pt x="2046349" y="44511"/>
                  <a:pt x="2059459" y="49427"/>
                </a:cubicBezTo>
                <a:cubicBezTo>
                  <a:pt x="2068729" y="52903"/>
                  <a:pt x="2075125" y="61882"/>
                  <a:pt x="2084173" y="65903"/>
                </a:cubicBezTo>
                <a:cubicBezTo>
                  <a:pt x="2100043" y="72956"/>
                  <a:pt x="2133600" y="82378"/>
                  <a:pt x="2133600" y="82378"/>
                </a:cubicBezTo>
                <a:cubicBezTo>
                  <a:pt x="2194964" y="123289"/>
                  <a:pt x="2119591" y="70705"/>
                  <a:pt x="2183027" y="123568"/>
                </a:cubicBezTo>
                <a:cubicBezTo>
                  <a:pt x="2190633" y="129906"/>
                  <a:pt x="2200134" y="133705"/>
                  <a:pt x="2207740" y="140043"/>
                </a:cubicBezTo>
                <a:cubicBezTo>
                  <a:pt x="2216690" y="147501"/>
                  <a:pt x="2223504" y="157299"/>
                  <a:pt x="2232454" y="164757"/>
                </a:cubicBezTo>
                <a:cubicBezTo>
                  <a:pt x="2270585" y="196533"/>
                  <a:pt x="2245784" y="163833"/>
                  <a:pt x="2281881" y="205946"/>
                </a:cubicBezTo>
                <a:cubicBezTo>
                  <a:pt x="2290816" y="216370"/>
                  <a:pt x="2297409" y="228692"/>
                  <a:pt x="2306594" y="238897"/>
                </a:cubicBezTo>
                <a:cubicBezTo>
                  <a:pt x="2322181" y="256216"/>
                  <a:pt x="2356021" y="288324"/>
                  <a:pt x="2356021" y="288324"/>
                </a:cubicBezTo>
                <a:cubicBezTo>
                  <a:pt x="2371776" y="335590"/>
                  <a:pt x="2352976" y="291469"/>
                  <a:pt x="2388973" y="337751"/>
                </a:cubicBezTo>
                <a:cubicBezTo>
                  <a:pt x="2401130" y="353381"/>
                  <a:pt x="2410940" y="370702"/>
                  <a:pt x="2421924" y="387178"/>
                </a:cubicBezTo>
                <a:cubicBezTo>
                  <a:pt x="2427416" y="395416"/>
                  <a:pt x="2435269" y="402499"/>
                  <a:pt x="2438400" y="411892"/>
                </a:cubicBezTo>
                <a:cubicBezTo>
                  <a:pt x="2441146" y="420130"/>
                  <a:pt x="2442330" y="429066"/>
                  <a:pt x="2446638" y="436606"/>
                </a:cubicBezTo>
                <a:cubicBezTo>
                  <a:pt x="2460729" y="461266"/>
                  <a:pt x="2476587" y="474793"/>
                  <a:pt x="2496065" y="494270"/>
                </a:cubicBezTo>
                <a:cubicBezTo>
                  <a:pt x="2510541" y="537702"/>
                  <a:pt x="2494734" y="502559"/>
                  <a:pt x="2529016" y="543697"/>
                </a:cubicBezTo>
                <a:cubicBezTo>
                  <a:pt x="2535354" y="551303"/>
                  <a:pt x="2538133" y="561788"/>
                  <a:pt x="2545492" y="568411"/>
                </a:cubicBezTo>
                <a:cubicBezTo>
                  <a:pt x="2547379" y="570109"/>
                  <a:pt x="2614484" y="621958"/>
                  <a:pt x="2636108" y="634314"/>
                </a:cubicBezTo>
                <a:cubicBezTo>
                  <a:pt x="2646770" y="640407"/>
                  <a:pt x="2658397" y="644696"/>
                  <a:pt x="2669059" y="650789"/>
                </a:cubicBezTo>
                <a:cubicBezTo>
                  <a:pt x="2677655" y="655701"/>
                  <a:pt x="2684917" y="662837"/>
                  <a:pt x="2693773" y="667265"/>
                </a:cubicBezTo>
                <a:cubicBezTo>
                  <a:pt x="2724796" y="682777"/>
                  <a:pt x="2736447" y="684112"/>
                  <a:pt x="2767913" y="691978"/>
                </a:cubicBezTo>
                <a:cubicBezTo>
                  <a:pt x="2823834" y="719939"/>
                  <a:pt x="2787184" y="706360"/>
                  <a:pt x="2875005" y="716692"/>
                </a:cubicBezTo>
                <a:cubicBezTo>
                  <a:pt x="2896992" y="719279"/>
                  <a:pt x="2918879" y="722727"/>
                  <a:pt x="2940908" y="724930"/>
                </a:cubicBezTo>
                <a:cubicBezTo>
                  <a:pt x="2999918" y="730831"/>
                  <a:pt x="3048400" y="731862"/>
                  <a:pt x="3105665" y="741406"/>
                </a:cubicBezTo>
                <a:cubicBezTo>
                  <a:pt x="3116833" y="743267"/>
                  <a:pt x="3127632" y="746897"/>
                  <a:pt x="3138616" y="749643"/>
                </a:cubicBezTo>
                <a:cubicBezTo>
                  <a:pt x="3149600" y="755135"/>
                  <a:pt x="3161153" y="759610"/>
                  <a:pt x="3171567" y="766119"/>
                </a:cubicBezTo>
                <a:cubicBezTo>
                  <a:pt x="3200266" y="784056"/>
                  <a:pt x="3222074" y="810125"/>
                  <a:pt x="3253946" y="823784"/>
                </a:cubicBezTo>
                <a:cubicBezTo>
                  <a:pt x="3324480" y="854013"/>
                  <a:pt x="3291104" y="844396"/>
                  <a:pt x="3352800" y="856735"/>
                </a:cubicBezTo>
                <a:cubicBezTo>
                  <a:pt x="3380396" y="875133"/>
                  <a:pt x="3424965" y="904187"/>
                  <a:pt x="3443416" y="922638"/>
                </a:cubicBezTo>
                <a:cubicBezTo>
                  <a:pt x="3502551" y="981773"/>
                  <a:pt x="3474203" y="958085"/>
                  <a:pt x="3525794" y="996778"/>
                </a:cubicBezTo>
                <a:cubicBezTo>
                  <a:pt x="3553680" y="1052549"/>
                  <a:pt x="3529521" y="1009985"/>
                  <a:pt x="3575221" y="1070919"/>
                </a:cubicBezTo>
                <a:cubicBezTo>
                  <a:pt x="3609628" y="1116795"/>
                  <a:pt x="3571202" y="1075138"/>
                  <a:pt x="3616410" y="1120346"/>
                </a:cubicBezTo>
                <a:cubicBezTo>
                  <a:pt x="3632165" y="1167612"/>
                  <a:pt x="3613365" y="1123491"/>
                  <a:pt x="3649362" y="1169773"/>
                </a:cubicBezTo>
                <a:cubicBezTo>
                  <a:pt x="3702490" y="1238079"/>
                  <a:pt x="3665169" y="1196118"/>
                  <a:pt x="3698789" y="1252151"/>
                </a:cubicBezTo>
                <a:cubicBezTo>
                  <a:pt x="3708977" y="1269130"/>
                  <a:pt x="3722885" y="1283867"/>
                  <a:pt x="3731740" y="1301578"/>
                </a:cubicBezTo>
                <a:cubicBezTo>
                  <a:pt x="3737232" y="1312562"/>
                  <a:pt x="3742123" y="1323868"/>
                  <a:pt x="3748216" y="1334530"/>
                </a:cubicBezTo>
                <a:cubicBezTo>
                  <a:pt x="3753128" y="1343126"/>
                  <a:pt x="3760264" y="1350388"/>
                  <a:pt x="3764692" y="1359243"/>
                </a:cubicBezTo>
                <a:cubicBezTo>
                  <a:pt x="3771305" y="1372469"/>
                  <a:pt x="3775975" y="1386587"/>
                  <a:pt x="3781167" y="1400433"/>
                </a:cubicBezTo>
                <a:cubicBezTo>
                  <a:pt x="3784216" y="1408563"/>
                  <a:pt x="3784588" y="1417921"/>
                  <a:pt x="3789405" y="1425146"/>
                </a:cubicBezTo>
                <a:cubicBezTo>
                  <a:pt x="3817837" y="1467793"/>
                  <a:pt x="3825135" y="1433484"/>
                  <a:pt x="3847070" y="1499287"/>
                </a:cubicBezTo>
                <a:cubicBezTo>
                  <a:pt x="3858992" y="1535052"/>
                  <a:pt x="3849168" y="1517860"/>
                  <a:pt x="3880021" y="1548714"/>
                </a:cubicBezTo>
                <a:cubicBezTo>
                  <a:pt x="3882767" y="1556952"/>
                  <a:pt x="3884666" y="1565522"/>
                  <a:pt x="3888259" y="1573427"/>
                </a:cubicBezTo>
                <a:cubicBezTo>
                  <a:pt x="3898422" y="1595786"/>
                  <a:pt x="3915253" y="1615503"/>
                  <a:pt x="3921210" y="1639330"/>
                </a:cubicBezTo>
                <a:cubicBezTo>
                  <a:pt x="3942355" y="1723909"/>
                  <a:pt x="3913615" y="1619077"/>
                  <a:pt x="3945924" y="1705233"/>
                </a:cubicBezTo>
                <a:cubicBezTo>
                  <a:pt x="3949899" y="1715834"/>
                  <a:pt x="3950909" y="1727340"/>
                  <a:pt x="3954162" y="1738184"/>
                </a:cubicBezTo>
                <a:cubicBezTo>
                  <a:pt x="3959152" y="1754818"/>
                  <a:pt x="3965146" y="1771135"/>
                  <a:pt x="3970638" y="1787611"/>
                </a:cubicBezTo>
                <a:lnTo>
                  <a:pt x="3978875" y="1812324"/>
                </a:lnTo>
                <a:cubicBezTo>
                  <a:pt x="3976129" y="1845275"/>
                  <a:pt x="3975008" y="1878403"/>
                  <a:pt x="3970638" y="1911178"/>
                </a:cubicBezTo>
                <a:cubicBezTo>
                  <a:pt x="3969490" y="1919785"/>
                  <a:pt x="3964284" y="1927415"/>
                  <a:pt x="3962400" y="1935892"/>
                </a:cubicBezTo>
                <a:cubicBezTo>
                  <a:pt x="3958777" y="1952197"/>
                  <a:pt x="3959444" y="1969473"/>
                  <a:pt x="3954162" y="1985319"/>
                </a:cubicBezTo>
                <a:cubicBezTo>
                  <a:pt x="3951031" y="1994712"/>
                  <a:pt x="3942114" y="2001177"/>
                  <a:pt x="3937686" y="2010033"/>
                </a:cubicBezTo>
                <a:cubicBezTo>
                  <a:pt x="3931073" y="2023259"/>
                  <a:pt x="3925886" y="2037193"/>
                  <a:pt x="3921210" y="2051222"/>
                </a:cubicBezTo>
                <a:cubicBezTo>
                  <a:pt x="3917630" y="2061963"/>
                  <a:pt x="3916083" y="2073287"/>
                  <a:pt x="3912973" y="2084173"/>
                </a:cubicBezTo>
                <a:cubicBezTo>
                  <a:pt x="3910588" y="2092523"/>
                  <a:pt x="3906841" y="2100463"/>
                  <a:pt x="3904735" y="2108887"/>
                </a:cubicBezTo>
                <a:cubicBezTo>
                  <a:pt x="3901339" y="2122471"/>
                  <a:pt x="3902291" y="2137329"/>
                  <a:pt x="3896497" y="2150076"/>
                </a:cubicBezTo>
                <a:cubicBezTo>
                  <a:pt x="3888303" y="2168102"/>
                  <a:pt x="3874530" y="2183027"/>
                  <a:pt x="3863546" y="2199503"/>
                </a:cubicBezTo>
                <a:cubicBezTo>
                  <a:pt x="3846599" y="2224924"/>
                  <a:pt x="3847021" y="2227789"/>
                  <a:pt x="3822356" y="2248930"/>
                </a:cubicBezTo>
                <a:cubicBezTo>
                  <a:pt x="3811932" y="2257865"/>
                  <a:pt x="3799610" y="2264458"/>
                  <a:pt x="3789405" y="2273643"/>
                </a:cubicBezTo>
                <a:cubicBezTo>
                  <a:pt x="3772086" y="2289230"/>
                  <a:pt x="3762082" y="2315702"/>
                  <a:pt x="3739978" y="2323070"/>
                </a:cubicBezTo>
                <a:cubicBezTo>
                  <a:pt x="3684347" y="2341615"/>
                  <a:pt x="3752823" y="2320216"/>
                  <a:pt x="3665838" y="2339546"/>
                </a:cubicBezTo>
                <a:cubicBezTo>
                  <a:pt x="3657361" y="2341430"/>
                  <a:pt x="3649639" y="2346081"/>
                  <a:pt x="3641124" y="2347784"/>
                </a:cubicBezTo>
                <a:cubicBezTo>
                  <a:pt x="3592328" y="2357543"/>
                  <a:pt x="3521111" y="2361064"/>
                  <a:pt x="3476367" y="2364260"/>
                </a:cubicBezTo>
                <a:lnTo>
                  <a:pt x="3352800" y="2372497"/>
                </a:lnTo>
                <a:cubicBezTo>
                  <a:pt x="3344562" y="2380735"/>
                  <a:pt x="3337036" y="2389753"/>
                  <a:pt x="3328086" y="2397211"/>
                </a:cubicBezTo>
                <a:cubicBezTo>
                  <a:pt x="3320480" y="2403549"/>
                  <a:pt x="3310773" y="2407109"/>
                  <a:pt x="3303373" y="2413687"/>
                </a:cubicBezTo>
                <a:cubicBezTo>
                  <a:pt x="3285958" y="2429167"/>
                  <a:pt x="3270422" y="2446638"/>
                  <a:pt x="3253946" y="2463114"/>
                </a:cubicBezTo>
                <a:lnTo>
                  <a:pt x="3204519" y="2512541"/>
                </a:lnTo>
                <a:lnTo>
                  <a:pt x="3188043" y="2537254"/>
                </a:lnTo>
                <a:lnTo>
                  <a:pt x="3171567" y="2586681"/>
                </a:lnTo>
                <a:cubicBezTo>
                  <a:pt x="3168821" y="2594919"/>
                  <a:pt x="3165435" y="2602971"/>
                  <a:pt x="3163329" y="2611395"/>
                </a:cubicBezTo>
                <a:lnTo>
                  <a:pt x="3155092" y="2644346"/>
                </a:lnTo>
                <a:cubicBezTo>
                  <a:pt x="3157838" y="2699265"/>
                  <a:pt x="3158763" y="2754305"/>
                  <a:pt x="3163329" y="2809103"/>
                </a:cubicBezTo>
                <a:cubicBezTo>
                  <a:pt x="3164269" y="2820386"/>
                  <a:pt x="3168314" y="2831210"/>
                  <a:pt x="3171567" y="2842054"/>
                </a:cubicBezTo>
                <a:cubicBezTo>
                  <a:pt x="3201650" y="2942328"/>
                  <a:pt x="3177294" y="2848487"/>
                  <a:pt x="3196281" y="2924433"/>
                </a:cubicBezTo>
                <a:cubicBezTo>
                  <a:pt x="3193535" y="2984844"/>
                  <a:pt x="3194975" y="3045591"/>
                  <a:pt x="3188043" y="3105665"/>
                </a:cubicBezTo>
                <a:cubicBezTo>
                  <a:pt x="3186635" y="3117864"/>
                  <a:pt x="3179238" y="3129027"/>
                  <a:pt x="3171567" y="3138616"/>
                </a:cubicBezTo>
                <a:cubicBezTo>
                  <a:pt x="3107483" y="3218721"/>
                  <a:pt x="3144780" y="3165057"/>
                  <a:pt x="3097427" y="3204519"/>
                </a:cubicBezTo>
                <a:cubicBezTo>
                  <a:pt x="3088477" y="3211977"/>
                  <a:pt x="3081909" y="3222080"/>
                  <a:pt x="3072713" y="3229233"/>
                </a:cubicBezTo>
                <a:cubicBezTo>
                  <a:pt x="3057083" y="3241390"/>
                  <a:pt x="3039762" y="3251200"/>
                  <a:pt x="3023286" y="3262184"/>
                </a:cubicBezTo>
                <a:cubicBezTo>
                  <a:pt x="3015048" y="3267676"/>
                  <a:pt x="3007966" y="3275529"/>
                  <a:pt x="2998573" y="3278660"/>
                </a:cubicBezTo>
                <a:cubicBezTo>
                  <a:pt x="2938405" y="3298715"/>
                  <a:pt x="2965994" y="3290923"/>
                  <a:pt x="2916194" y="3303373"/>
                </a:cubicBezTo>
                <a:cubicBezTo>
                  <a:pt x="2873188" y="3332045"/>
                  <a:pt x="2910584" y="3311644"/>
                  <a:pt x="2850292" y="3328087"/>
                </a:cubicBezTo>
                <a:cubicBezTo>
                  <a:pt x="2833537" y="3332656"/>
                  <a:pt x="2817620" y="3339993"/>
                  <a:pt x="2800865" y="3344562"/>
                </a:cubicBezTo>
                <a:cubicBezTo>
                  <a:pt x="2787356" y="3348246"/>
                  <a:pt x="2773318" y="3349651"/>
                  <a:pt x="2759675" y="3352800"/>
                </a:cubicBezTo>
                <a:cubicBezTo>
                  <a:pt x="2712586" y="3363667"/>
                  <a:pt x="2690278" y="3372679"/>
                  <a:pt x="2644346" y="3377514"/>
                </a:cubicBezTo>
                <a:cubicBezTo>
                  <a:pt x="2608740" y="3381262"/>
                  <a:pt x="2572951" y="3383005"/>
                  <a:pt x="2537254" y="3385751"/>
                </a:cubicBezTo>
                <a:lnTo>
                  <a:pt x="2199502" y="3377514"/>
                </a:lnTo>
                <a:cubicBezTo>
                  <a:pt x="2185514" y="3376906"/>
                  <a:pt x="2172152" y="3371405"/>
                  <a:pt x="2158313" y="3369276"/>
                </a:cubicBezTo>
                <a:cubicBezTo>
                  <a:pt x="2110893" y="3361980"/>
                  <a:pt x="2087798" y="3362404"/>
                  <a:pt x="2042983" y="3352800"/>
                </a:cubicBezTo>
                <a:cubicBezTo>
                  <a:pt x="2020842" y="3348055"/>
                  <a:pt x="1999715" y="3336990"/>
                  <a:pt x="1977081" y="3336324"/>
                </a:cubicBezTo>
                <a:lnTo>
                  <a:pt x="1696994" y="3328087"/>
                </a:lnTo>
                <a:cubicBezTo>
                  <a:pt x="1675027" y="3317103"/>
                  <a:pt x="1654392" y="3302902"/>
                  <a:pt x="1631092" y="3295135"/>
                </a:cubicBezTo>
                <a:cubicBezTo>
                  <a:pt x="1622854" y="3292389"/>
                  <a:pt x="1614360" y="3290318"/>
                  <a:pt x="1606378" y="3286897"/>
                </a:cubicBezTo>
                <a:cubicBezTo>
                  <a:pt x="1535121" y="3256359"/>
                  <a:pt x="1606672" y="3281504"/>
                  <a:pt x="1548713" y="3262184"/>
                </a:cubicBezTo>
                <a:cubicBezTo>
                  <a:pt x="1525992" y="3239462"/>
                  <a:pt x="1526051" y="3236289"/>
                  <a:pt x="1499286" y="3220995"/>
                </a:cubicBezTo>
                <a:cubicBezTo>
                  <a:pt x="1488624" y="3214902"/>
                  <a:pt x="1475924" y="3212190"/>
                  <a:pt x="1466335" y="3204519"/>
                </a:cubicBezTo>
                <a:cubicBezTo>
                  <a:pt x="1448141" y="3189963"/>
                  <a:pt x="1436295" y="3168017"/>
                  <a:pt x="1416908" y="3155092"/>
                </a:cubicBezTo>
                <a:lnTo>
                  <a:pt x="1392194" y="3138616"/>
                </a:lnTo>
                <a:cubicBezTo>
                  <a:pt x="1386702" y="3130378"/>
                  <a:pt x="1382720" y="3120904"/>
                  <a:pt x="1375719" y="3113903"/>
                </a:cubicBezTo>
                <a:cubicBezTo>
                  <a:pt x="1339593" y="3077777"/>
                  <a:pt x="1360029" y="3119946"/>
                  <a:pt x="1326292" y="3072714"/>
                </a:cubicBezTo>
                <a:cubicBezTo>
                  <a:pt x="1319154" y="3062721"/>
                  <a:pt x="1316325" y="3050176"/>
                  <a:pt x="1309816" y="3039762"/>
                </a:cubicBezTo>
                <a:cubicBezTo>
                  <a:pt x="1292205" y="3011585"/>
                  <a:pt x="1282852" y="3004561"/>
                  <a:pt x="1260389" y="2982097"/>
                </a:cubicBezTo>
                <a:cubicBezTo>
                  <a:pt x="1230341" y="2891956"/>
                  <a:pt x="1278266" y="3028501"/>
                  <a:pt x="1235675" y="2932670"/>
                </a:cubicBezTo>
                <a:cubicBezTo>
                  <a:pt x="1203420" y="2860095"/>
                  <a:pt x="1239595" y="2903637"/>
                  <a:pt x="1194486" y="2858530"/>
                </a:cubicBezTo>
                <a:cubicBezTo>
                  <a:pt x="1191740" y="2850292"/>
                  <a:pt x="1190131" y="2841583"/>
                  <a:pt x="1186248" y="2833816"/>
                </a:cubicBezTo>
                <a:cubicBezTo>
                  <a:pt x="1180225" y="2821769"/>
                  <a:pt x="1150657" y="2783615"/>
                  <a:pt x="1145059" y="2776151"/>
                </a:cubicBezTo>
                <a:cubicBezTo>
                  <a:pt x="1130582" y="2732722"/>
                  <a:pt x="1146389" y="2767861"/>
                  <a:pt x="1112108" y="2726724"/>
                </a:cubicBezTo>
                <a:cubicBezTo>
                  <a:pt x="1088728" y="2698668"/>
                  <a:pt x="1100585" y="2698726"/>
                  <a:pt x="1070919" y="2669060"/>
                </a:cubicBezTo>
                <a:cubicBezTo>
                  <a:pt x="1063918" y="2662059"/>
                  <a:pt x="1054443" y="2658076"/>
                  <a:pt x="1046205" y="2652584"/>
                </a:cubicBezTo>
                <a:cubicBezTo>
                  <a:pt x="1002270" y="2655330"/>
                  <a:pt x="958081" y="2655362"/>
                  <a:pt x="914400" y="2660822"/>
                </a:cubicBezTo>
                <a:cubicBezTo>
                  <a:pt x="891931" y="2663631"/>
                  <a:pt x="871062" y="2675417"/>
                  <a:pt x="848497" y="2677297"/>
                </a:cubicBezTo>
                <a:lnTo>
                  <a:pt x="749643" y="2685535"/>
                </a:lnTo>
                <a:cubicBezTo>
                  <a:pt x="700216" y="2682789"/>
                  <a:pt x="650662" y="2681779"/>
                  <a:pt x="601362" y="2677297"/>
                </a:cubicBezTo>
                <a:cubicBezTo>
                  <a:pt x="590087" y="2676272"/>
                  <a:pt x="579462" y="2671516"/>
                  <a:pt x="568410" y="2669060"/>
                </a:cubicBezTo>
                <a:cubicBezTo>
                  <a:pt x="554742" y="2666023"/>
                  <a:pt x="540951" y="2663568"/>
                  <a:pt x="527221" y="2660822"/>
                </a:cubicBezTo>
                <a:cubicBezTo>
                  <a:pt x="516237" y="2655330"/>
                  <a:pt x="505768" y="2648658"/>
                  <a:pt x="494270" y="2644346"/>
                </a:cubicBezTo>
                <a:cubicBezTo>
                  <a:pt x="483669" y="2640371"/>
                  <a:pt x="472163" y="2639361"/>
                  <a:pt x="461319" y="2636108"/>
                </a:cubicBezTo>
                <a:cubicBezTo>
                  <a:pt x="444685" y="2631118"/>
                  <a:pt x="428368" y="2625125"/>
                  <a:pt x="411892" y="2619633"/>
                </a:cubicBezTo>
                <a:cubicBezTo>
                  <a:pt x="411891" y="2619633"/>
                  <a:pt x="362466" y="2603158"/>
                  <a:pt x="362465" y="2603157"/>
                </a:cubicBezTo>
                <a:cubicBezTo>
                  <a:pt x="354227" y="2597665"/>
                  <a:pt x="346607" y="2591109"/>
                  <a:pt x="337751" y="2586681"/>
                </a:cubicBezTo>
                <a:cubicBezTo>
                  <a:pt x="329984" y="2582798"/>
                  <a:pt x="321019" y="2581863"/>
                  <a:pt x="313038" y="2578443"/>
                </a:cubicBezTo>
                <a:cubicBezTo>
                  <a:pt x="301751" y="2573606"/>
                  <a:pt x="291373" y="2566805"/>
                  <a:pt x="280086" y="2561968"/>
                </a:cubicBezTo>
                <a:cubicBezTo>
                  <a:pt x="232342" y="2541507"/>
                  <a:pt x="278149" y="2568914"/>
                  <a:pt x="230659" y="2537254"/>
                </a:cubicBezTo>
                <a:cubicBezTo>
                  <a:pt x="225167" y="2529016"/>
                  <a:pt x="221184" y="2519542"/>
                  <a:pt x="214183" y="2512541"/>
                </a:cubicBezTo>
                <a:cubicBezTo>
                  <a:pt x="207182" y="2505540"/>
                  <a:pt x="195808" y="2503671"/>
                  <a:pt x="189470" y="2496065"/>
                </a:cubicBezTo>
                <a:cubicBezTo>
                  <a:pt x="181608" y="2486631"/>
                  <a:pt x="180362" y="2472938"/>
                  <a:pt x="172994" y="2463114"/>
                </a:cubicBezTo>
                <a:cubicBezTo>
                  <a:pt x="163674" y="2450687"/>
                  <a:pt x="149363" y="2442589"/>
                  <a:pt x="140043" y="2430162"/>
                </a:cubicBezTo>
                <a:cubicBezTo>
                  <a:pt x="132675" y="2420338"/>
                  <a:pt x="128404" y="2408498"/>
                  <a:pt x="123567" y="2397211"/>
                </a:cubicBezTo>
                <a:cubicBezTo>
                  <a:pt x="120146" y="2389230"/>
                  <a:pt x="120146" y="2379722"/>
                  <a:pt x="115329" y="2372497"/>
                </a:cubicBezTo>
                <a:cubicBezTo>
                  <a:pt x="108867" y="2362804"/>
                  <a:pt x="98854" y="2356022"/>
                  <a:pt x="90616" y="2347784"/>
                </a:cubicBezTo>
                <a:cubicBezTo>
                  <a:pt x="81557" y="2320608"/>
                  <a:pt x="79038" y="2311437"/>
                  <a:pt x="65902" y="2281881"/>
                </a:cubicBezTo>
                <a:cubicBezTo>
                  <a:pt x="60915" y="2270659"/>
                  <a:pt x="55745" y="2259460"/>
                  <a:pt x="49427" y="2248930"/>
                </a:cubicBezTo>
                <a:cubicBezTo>
                  <a:pt x="39239" y="2231950"/>
                  <a:pt x="16475" y="2199503"/>
                  <a:pt x="16475" y="2199503"/>
                </a:cubicBezTo>
                <a:cubicBezTo>
                  <a:pt x="4341" y="2150960"/>
                  <a:pt x="0" y="2140770"/>
                  <a:pt x="0" y="2075935"/>
                </a:cubicBezTo>
                <a:cubicBezTo>
                  <a:pt x="0" y="2037394"/>
                  <a:pt x="4403" y="1998956"/>
                  <a:pt x="8238" y="1960606"/>
                </a:cubicBezTo>
                <a:cubicBezTo>
                  <a:pt x="13367" y="1909319"/>
                  <a:pt x="12774" y="1918579"/>
                  <a:pt x="32951" y="1878227"/>
                </a:cubicBezTo>
                <a:cubicBezTo>
                  <a:pt x="51007" y="1787951"/>
                  <a:pt x="28429" y="1882052"/>
                  <a:pt x="57665" y="1804087"/>
                </a:cubicBezTo>
                <a:cubicBezTo>
                  <a:pt x="78572" y="1748332"/>
                  <a:pt x="54219" y="1792903"/>
                  <a:pt x="74140" y="1746422"/>
                </a:cubicBezTo>
                <a:cubicBezTo>
                  <a:pt x="78978" y="1735134"/>
                  <a:pt x="86304" y="1724969"/>
                  <a:pt x="90616" y="1713470"/>
                </a:cubicBezTo>
                <a:cubicBezTo>
                  <a:pt x="130780" y="1606367"/>
                  <a:pt x="57635" y="1769143"/>
                  <a:pt x="115329" y="1639330"/>
                </a:cubicBezTo>
                <a:cubicBezTo>
                  <a:pt x="140225" y="1583313"/>
                  <a:pt x="121774" y="1628052"/>
                  <a:pt x="148281" y="1581665"/>
                </a:cubicBezTo>
                <a:cubicBezTo>
                  <a:pt x="156897" y="1566587"/>
                  <a:pt x="167850" y="1537382"/>
                  <a:pt x="181232" y="1524000"/>
                </a:cubicBezTo>
                <a:cubicBezTo>
                  <a:pt x="188233" y="1516999"/>
                  <a:pt x="197708" y="1513016"/>
                  <a:pt x="205946" y="1507524"/>
                </a:cubicBezTo>
                <a:cubicBezTo>
                  <a:pt x="245359" y="1448404"/>
                  <a:pt x="224895" y="1472099"/>
                  <a:pt x="263610" y="1433384"/>
                </a:cubicBezTo>
                <a:cubicBezTo>
                  <a:pt x="266356" y="1425146"/>
                  <a:pt x="267965" y="1416437"/>
                  <a:pt x="271848" y="1408670"/>
                </a:cubicBezTo>
                <a:cubicBezTo>
                  <a:pt x="300252" y="1351863"/>
                  <a:pt x="311014" y="1358164"/>
                  <a:pt x="354227" y="1293341"/>
                </a:cubicBezTo>
                <a:cubicBezTo>
                  <a:pt x="359719" y="1285103"/>
                  <a:pt x="364364" y="1276233"/>
                  <a:pt x="370702" y="1268627"/>
                </a:cubicBezTo>
                <a:cubicBezTo>
                  <a:pt x="378160" y="1259677"/>
                  <a:pt x="388264" y="1253110"/>
                  <a:pt x="395416" y="1243914"/>
                </a:cubicBezTo>
                <a:cubicBezTo>
                  <a:pt x="468144" y="1150407"/>
                  <a:pt x="406774" y="1229434"/>
                  <a:pt x="436605" y="1169773"/>
                </a:cubicBezTo>
                <a:cubicBezTo>
                  <a:pt x="441033" y="1160918"/>
                  <a:pt x="448169" y="1153656"/>
                  <a:pt x="453081" y="1145060"/>
                </a:cubicBezTo>
                <a:cubicBezTo>
                  <a:pt x="459174" y="1134398"/>
                  <a:pt x="464064" y="1123092"/>
                  <a:pt x="469556" y="1112108"/>
                </a:cubicBezTo>
                <a:cubicBezTo>
                  <a:pt x="466810" y="1068173"/>
                  <a:pt x="467849" y="1023837"/>
                  <a:pt x="461319" y="980303"/>
                </a:cubicBezTo>
                <a:cubicBezTo>
                  <a:pt x="459497" y="968158"/>
                  <a:pt x="448726" y="959001"/>
                  <a:pt x="444843" y="947351"/>
                </a:cubicBezTo>
                <a:cubicBezTo>
                  <a:pt x="389156" y="780292"/>
                  <a:pt x="488854" y="1036782"/>
                  <a:pt x="420129" y="864973"/>
                </a:cubicBezTo>
                <a:cubicBezTo>
                  <a:pt x="403862" y="783632"/>
                  <a:pt x="422510" y="863876"/>
                  <a:pt x="395416" y="782595"/>
                </a:cubicBezTo>
                <a:cubicBezTo>
                  <a:pt x="391836" y="771854"/>
                  <a:pt x="390758" y="760384"/>
                  <a:pt x="387178" y="749643"/>
                </a:cubicBezTo>
                <a:cubicBezTo>
                  <a:pt x="382502" y="735615"/>
                  <a:pt x="375378" y="722483"/>
                  <a:pt x="370702" y="708454"/>
                </a:cubicBezTo>
                <a:cubicBezTo>
                  <a:pt x="367122" y="697713"/>
                  <a:pt x="366045" y="686244"/>
                  <a:pt x="362465" y="675503"/>
                </a:cubicBezTo>
                <a:cubicBezTo>
                  <a:pt x="323150" y="557558"/>
                  <a:pt x="369913" y="719551"/>
                  <a:pt x="329513" y="584887"/>
                </a:cubicBezTo>
                <a:cubicBezTo>
                  <a:pt x="312688" y="528803"/>
                  <a:pt x="332422" y="574229"/>
                  <a:pt x="304800" y="518984"/>
                </a:cubicBezTo>
                <a:cubicBezTo>
                  <a:pt x="281191" y="400944"/>
                  <a:pt x="314193" y="547161"/>
                  <a:pt x="280086" y="444843"/>
                </a:cubicBezTo>
                <a:cubicBezTo>
                  <a:pt x="275658" y="431560"/>
                  <a:pt x="275244" y="417238"/>
                  <a:pt x="271848" y="403654"/>
                </a:cubicBezTo>
                <a:cubicBezTo>
                  <a:pt x="269742" y="395230"/>
                  <a:pt x="266356" y="387179"/>
                  <a:pt x="263610" y="378941"/>
                </a:cubicBezTo>
                <a:cubicBezTo>
                  <a:pt x="266356" y="351481"/>
                  <a:pt x="263617" y="322902"/>
                  <a:pt x="271848" y="296562"/>
                </a:cubicBezTo>
                <a:cubicBezTo>
                  <a:pt x="282066" y="263866"/>
                  <a:pt x="322042" y="224913"/>
                  <a:pt x="354227" y="214184"/>
                </a:cubicBezTo>
                <a:lnTo>
                  <a:pt x="378940" y="205946"/>
                </a:lnTo>
                <a:cubicBezTo>
                  <a:pt x="398162" y="208692"/>
                  <a:pt x="417685" y="209818"/>
                  <a:pt x="436605" y="214184"/>
                </a:cubicBezTo>
                <a:cubicBezTo>
                  <a:pt x="453527" y="218089"/>
                  <a:pt x="486032" y="230660"/>
                  <a:pt x="486032" y="230660"/>
                </a:cubicBezTo>
                <a:cubicBezTo>
                  <a:pt x="494270" y="238898"/>
                  <a:pt x="501796" y="247915"/>
                  <a:pt x="510746" y="255373"/>
                </a:cubicBezTo>
                <a:cubicBezTo>
                  <a:pt x="526094" y="268163"/>
                  <a:pt x="540617" y="276176"/>
                  <a:pt x="560173" y="280087"/>
                </a:cubicBezTo>
                <a:cubicBezTo>
                  <a:pt x="565558" y="281164"/>
                  <a:pt x="571156" y="280087"/>
                  <a:pt x="576648" y="280087"/>
                </a:cubicBezTo>
                <a:lnTo>
                  <a:pt x="568410" y="230660"/>
                </a:lnTo>
                <a:lnTo>
                  <a:pt x="568410" y="296562"/>
                </a:lnTo>
                <a:lnTo>
                  <a:pt x="568410" y="296562"/>
                </a:lnTo>
                <a:lnTo>
                  <a:pt x="568410" y="296562"/>
                </a:lnTo>
                <a:lnTo>
                  <a:pt x="568410" y="29656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gelmäßiges Fünfeck 55"/>
          <p:cNvSpPr/>
          <p:nvPr/>
        </p:nvSpPr>
        <p:spPr>
          <a:xfrm>
            <a:off x="8913340" y="2955702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gelmäßiges Fünfeck 56"/>
          <p:cNvSpPr/>
          <p:nvPr/>
        </p:nvSpPr>
        <p:spPr>
          <a:xfrm>
            <a:off x="8983963" y="4597195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gelmäßiges Fünfeck 57"/>
          <p:cNvSpPr/>
          <p:nvPr/>
        </p:nvSpPr>
        <p:spPr>
          <a:xfrm>
            <a:off x="8656484" y="3475125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gelmäßiges Fünfeck 58"/>
          <p:cNvSpPr/>
          <p:nvPr/>
        </p:nvSpPr>
        <p:spPr>
          <a:xfrm>
            <a:off x="3451654" y="441711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gelmäßiges Fünfeck 59"/>
          <p:cNvSpPr/>
          <p:nvPr/>
        </p:nvSpPr>
        <p:spPr>
          <a:xfrm>
            <a:off x="9399373" y="504075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gelmäßiges Fünfeck 60"/>
          <p:cNvSpPr/>
          <p:nvPr/>
        </p:nvSpPr>
        <p:spPr>
          <a:xfrm>
            <a:off x="7704051" y="4407685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gelmäßiges Fünfeck 61"/>
          <p:cNvSpPr/>
          <p:nvPr/>
        </p:nvSpPr>
        <p:spPr>
          <a:xfrm>
            <a:off x="9927389" y="3959913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gelmäßiges Fünfeck 62"/>
          <p:cNvSpPr/>
          <p:nvPr/>
        </p:nvSpPr>
        <p:spPr>
          <a:xfrm>
            <a:off x="8866767" y="3857545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gelmäßiges Fünfeck 63"/>
          <p:cNvSpPr/>
          <p:nvPr/>
        </p:nvSpPr>
        <p:spPr>
          <a:xfrm>
            <a:off x="8763794" y="5353638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gelmäßiges Fünfeck 64"/>
          <p:cNvSpPr/>
          <p:nvPr/>
        </p:nvSpPr>
        <p:spPr>
          <a:xfrm>
            <a:off x="9728887" y="4590107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Regelmäßiges Fünfeck 65"/>
          <p:cNvSpPr/>
          <p:nvPr/>
        </p:nvSpPr>
        <p:spPr>
          <a:xfrm>
            <a:off x="8227990" y="2987325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gelmäßiges Fünfeck 66"/>
          <p:cNvSpPr/>
          <p:nvPr/>
        </p:nvSpPr>
        <p:spPr>
          <a:xfrm>
            <a:off x="9399373" y="3390861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gelmäßiges Fünfeck 67"/>
          <p:cNvSpPr/>
          <p:nvPr/>
        </p:nvSpPr>
        <p:spPr>
          <a:xfrm>
            <a:off x="9831860" y="561628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gelmäßiges Fünfeck 68"/>
          <p:cNvSpPr/>
          <p:nvPr/>
        </p:nvSpPr>
        <p:spPr>
          <a:xfrm>
            <a:off x="7301213" y="4853440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gelmäßiges Fünfeck 69"/>
          <p:cNvSpPr/>
          <p:nvPr/>
        </p:nvSpPr>
        <p:spPr>
          <a:xfrm>
            <a:off x="10474411" y="373461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gelmäßiges Fünfeck 70"/>
          <p:cNvSpPr/>
          <p:nvPr/>
        </p:nvSpPr>
        <p:spPr>
          <a:xfrm>
            <a:off x="7919071" y="3648119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gelmäßiges Fünfeck 71"/>
          <p:cNvSpPr/>
          <p:nvPr/>
        </p:nvSpPr>
        <p:spPr>
          <a:xfrm>
            <a:off x="8125017" y="4635416"/>
            <a:ext cx="205946" cy="17299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ad 72"/>
          <p:cNvSpPr/>
          <p:nvPr/>
        </p:nvSpPr>
        <p:spPr>
          <a:xfrm>
            <a:off x="8550207" y="4995294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4" name="Rad 73"/>
          <p:cNvSpPr/>
          <p:nvPr/>
        </p:nvSpPr>
        <p:spPr>
          <a:xfrm>
            <a:off x="7597774" y="3160319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5" name="Rad 74"/>
          <p:cNvSpPr/>
          <p:nvPr/>
        </p:nvSpPr>
        <p:spPr>
          <a:xfrm>
            <a:off x="8228807" y="3364495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6" name="Rad 75"/>
          <p:cNvSpPr/>
          <p:nvPr/>
        </p:nvSpPr>
        <p:spPr>
          <a:xfrm>
            <a:off x="10505731" y="4467090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7" name="Rad 76"/>
          <p:cNvSpPr/>
          <p:nvPr/>
        </p:nvSpPr>
        <p:spPr>
          <a:xfrm>
            <a:off x="9516334" y="4198439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8" name="Rad 77"/>
          <p:cNvSpPr/>
          <p:nvPr/>
        </p:nvSpPr>
        <p:spPr>
          <a:xfrm>
            <a:off x="7812794" y="4089213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9" name="Rad 78"/>
          <p:cNvSpPr/>
          <p:nvPr/>
        </p:nvSpPr>
        <p:spPr>
          <a:xfrm>
            <a:off x="9269670" y="5643306"/>
            <a:ext cx="212553" cy="218453"/>
          </a:xfrm>
          <a:prstGeom prst="donut">
            <a:avLst/>
          </a:prstGeom>
          <a:solidFill>
            <a:srgbClr val="3749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0" name="Gleichschenkliges Dreieck 79"/>
          <p:cNvSpPr/>
          <p:nvPr/>
        </p:nvSpPr>
        <p:spPr>
          <a:xfrm>
            <a:off x="8960239" y="4971630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Gleichschenkliges Dreieck 80"/>
          <p:cNvSpPr/>
          <p:nvPr/>
        </p:nvSpPr>
        <p:spPr>
          <a:xfrm>
            <a:off x="8977409" y="3207683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Gleichschenkliges Dreieck 81"/>
          <p:cNvSpPr/>
          <p:nvPr/>
        </p:nvSpPr>
        <p:spPr>
          <a:xfrm flipV="1">
            <a:off x="7895347" y="2873356"/>
            <a:ext cx="253393" cy="171140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Gleichschenkliges Dreieck 82"/>
          <p:cNvSpPr/>
          <p:nvPr/>
        </p:nvSpPr>
        <p:spPr>
          <a:xfrm>
            <a:off x="9375649" y="3704749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Gleichschenkliges Dreieck 83"/>
          <p:cNvSpPr/>
          <p:nvPr/>
        </p:nvSpPr>
        <p:spPr>
          <a:xfrm>
            <a:off x="10494364" y="4100853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Gleichschenkliges Dreieck 84"/>
          <p:cNvSpPr/>
          <p:nvPr/>
        </p:nvSpPr>
        <p:spPr>
          <a:xfrm>
            <a:off x="8485111" y="5529783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Gleichschenkliges Dreieck 85"/>
          <p:cNvSpPr/>
          <p:nvPr/>
        </p:nvSpPr>
        <p:spPr>
          <a:xfrm>
            <a:off x="7380462" y="4120825"/>
            <a:ext cx="253393" cy="172993"/>
          </a:xfrm>
          <a:prstGeom prst="triangle">
            <a:avLst>
              <a:gd name="adj" fmla="val 5155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/>
          <p:cNvSpPr/>
          <p:nvPr/>
        </p:nvSpPr>
        <p:spPr>
          <a:xfrm>
            <a:off x="8560183" y="2768627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Rechteck 87"/>
          <p:cNvSpPr/>
          <p:nvPr/>
        </p:nvSpPr>
        <p:spPr>
          <a:xfrm>
            <a:off x="9857201" y="4985229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Rechteck 88"/>
          <p:cNvSpPr/>
          <p:nvPr/>
        </p:nvSpPr>
        <p:spPr>
          <a:xfrm>
            <a:off x="7670628" y="3503803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Rechteck 89"/>
          <p:cNvSpPr/>
          <p:nvPr/>
        </p:nvSpPr>
        <p:spPr>
          <a:xfrm>
            <a:off x="9956417" y="3606113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Rechteck 90"/>
          <p:cNvSpPr/>
          <p:nvPr/>
        </p:nvSpPr>
        <p:spPr>
          <a:xfrm>
            <a:off x="10123982" y="4354510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Rechteck 91"/>
          <p:cNvSpPr/>
          <p:nvPr/>
        </p:nvSpPr>
        <p:spPr>
          <a:xfrm>
            <a:off x="8482200" y="3729833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Rechteck 92"/>
          <p:cNvSpPr/>
          <p:nvPr/>
        </p:nvSpPr>
        <p:spPr>
          <a:xfrm>
            <a:off x="7851027" y="4895389"/>
            <a:ext cx="192600" cy="1998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Ellipse 93"/>
          <p:cNvSpPr/>
          <p:nvPr/>
        </p:nvSpPr>
        <p:spPr>
          <a:xfrm flipV="1">
            <a:off x="3908665" y="5091759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Ellipse 94"/>
          <p:cNvSpPr/>
          <p:nvPr/>
        </p:nvSpPr>
        <p:spPr>
          <a:xfrm flipV="1">
            <a:off x="8600146" y="3111821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Ellipse 95"/>
          <p:cNvSpPr/>
          <p:nvPr/>
        </p:nvSpPr>
        <p:spPr>
          <a:xfrm flipV="1">
            <a:off x="9519803" y="5345598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Ellipse 96"/>
          <p:cNvSpPr/>
          <p:nvPr/>
        </p:nvSpPr>
        <p:spPr>
          <a:xfrm flipV="1">
            <a:off x="9390680" y="4617963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Ellipse 97"/>
          <p:cNvSpPr/>
          <p:nvPr/>
        </p:nvSpPr>
        <p:spPr>
          <a:xfrm flipV="1">
            <a:off x="8227990" y="3881784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Ellipse 98"/>
          <p:cNvSpPr/>
          <p:nvPr/>
        </p:nvSpPr>
        <p:spPr>
          <a:xfrm flipV="1">
            <a:off x="8560183" y="4428748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Ellipse 99"/>
          <p:cNvSpPr/>
          <p:nvPr/>
        </p:nvSpPr>
        <p:spPr>
          <a:xfrm flipV="1">
            <a:off x="7392710" y="4458458"/>
            <a:ext cx="218477" cy="1917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7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92306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b="1" dirty="0" smtClean="0"/>
              <a:t>       </a:t>
            </a:r>
            <a:r>
              <a:rPr lang="de-DE" sz="4900" b="1" dirty="0" smtClean="0"/>
              <a:t>Regionales Konzept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       </a:t>
            </a:r>
            <a:r>
              <a:rPr lang="de-DE" sz="3200" b="1" dirty="0" smtClean="0"/>
              <a:t>Rahmenbedingungen </a:t>
            </a:r>
            <a:endParaRPr lang="de-DE" sz="3200" b="1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_______________________________________________________________________________________________________________________________________</a:t>
            </a:r>
          </a:p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914540" y="1913731"/>
            <a:ext cx="5364162" cy="4537075"/>
          </a:xfrm>
          <a:prstGeom prst="rect">
            <a:avLst/>
          </a:prstGeom>
          <a:solidFill>
            <a:schemeClr val="accent2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altLang="de-DE">
              <a:solidFill>
                <a:schemeClr val="folHlink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366186" y="2205038"/>
            <a:ext cx="4460873" cy="3792865"/>
          </a:xfrm>
          <a:prstGeom prst="rect">
            <a:avLst/>
          </a:prstGeom>
          <a:solidFill>
            <a:srgbClr val="0099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734673" y="2481112"/>
            <a:ext cx="3723897" cy="3215843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7387583" y="2205038"/>
            <a:ext cx="4327525" cy="3954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3200" dirty="0" smtClean="0"/>
              <a:t>Bundesgesetz</a:t>
            </a:r>
          </a:p>
          <a:p>
            <a:r>
              <a:rPr lang="de-DE" altLang="de-DE" sz="3200" dirty="0" smtClean="0"/>
              <a:t>NS </a:t>
            </a:r>
            <a:r>
              <a:rPr lang="de-DE" altLang="de-DE" sz="3200" dirty="0" err="1" smtClean="0"/>
              <a:t>KitaG</a:t>
            </a:r>
            <a:endParaRPr lang="de-DE" altLang="de-DE" sz="3200" dirty="0" smtClean="0"/>
          </a:p>
          <a:p>
            <a:r>
              <a:rPr lang="de-DE" altLang="de-DE" sz="3200" dirty="0" smtClean="0"/>
              <a:t>Regionales </a:t>
            </a:r>
            <a:br>
              <a:rPr lang="de-DE" altLang="de-DE" sz="3200" dirty="0" smtClean="0"/>
            </a:br>
            <a:r>
              <a:rPr lang="de-DE" altLang="de-DE" sz="3200" dirty="0" smtClean="0"/>
              <a:t>Konzept</a:t>
            </a:r>
          </a:p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82523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uiExpand="1" animBg="1"/>
      <p:bldP spid="10" grpId="0" uiExpand="1" animBg="1"/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155733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      Rahmenbedingungen</a:t>
            </a:r>
            <a:br>
              <a:rPr lang="de-DE" altLang="de-DE" dirty="0" smtClean="0"/>
            </a:br>
            <a:r>
              <a:rPr lang="de-DE" altLang="de-DE" dirty="0" smtClean="0"/>
              <a:t>      </a:t>
            </a:r>
            <a:r>
              <a:rPr lang="de-DE" altLang="de-DE" sz="3600" dirty="0" smtClean="0">
                <a:solidFill>
                  <a:srgbClr val="3749F9"/>
                </a:solidFill>
              </a:rPr>
              <a:t>Bundesgesetze</a:t>
            </a:r>
            <a:endParaRPr lang="de-DE" altLang="de-DE" sz="3600" dirty="0">
              <a:solidFill>
                <a:srgbClr val="3749F9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420939"/>
            <a:ext cx="8229600" cy="3709987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Behinderungsbegriff</a:t>
            </a:r>
          </a:p>
          <a:p>
            <a:pPr eaLnBrk="1" hangingPunct="1">
              <a:defRPr/>
            </a:pPr>
            <a:r>
              <a:rPr lang="de-DE" altLang="de-DE" dirty="0" smtClean="0"/>
              <a:t>Eingliederungshilfe</a:t>
            </a:r>
          </a:p>
          <a:p>
            <a:pPr eaLnBrk="1" hangingPunct="1">
              <a:defRPr/>
            </a:pPr>
            <a:r>
              <a:rPr lang="de-DE" altLang="de-DE" dirty="0" smtClean="0"/>
              <a:t>Leistungen zur Teilhabe</a:t>
            </a:r>
          </a:p>
        </p:txBody>
      </p:sp>
    </p:spTree>
    <p:extLst>
      <p:ext uri="{BB962C8B-B14F-4D97-AF65-F5344CB8AC3E}">
        <p14:creationId xmlns:p14="http://schemas.microsoft.com/office/powerpoint/2010/main" val="14121501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463848" cy="1449858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altLang="de-DE" dirty="0" smtClean="0"/>
              <a:t>      </a:t>
            </a:r>
            <a:br>
              <a:rPr lang="de-DE" altLang="de-DE" dirty="0" smtClean="0"/>
            </a:br>
            <a:r>
              <a:rPr lang="de-DE" altLang="de-DE" dirty="0" smtClean="0"/>
              <a:t>       Rahmenbedingungen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dirty="0" smtClean="0"/>
              <a:t>       </a:t>
            </a:r>
            <a:r>
              <a:rPr lang="de-DE" altLang="de-DE" sz="4000" dirty="0" smtClean="0">
                <a:solidFill>
                  <a:srgbClr val="3749F9"/>
                </a:solidFill>
              </a:rPr>
              <a:t>Niedersächsisches </a:t>
            </a:r>
            <a:r>
              <a:rPr lang="de-DE" altLang="de-DE" sz="4000" dirty="0" err="1" smtClean="0">
                <a:solidFill>
                  <a:srgbClr val="3749F9"/>
                </a:solidFill>
              </a:rPr>
              <a:t>KitaG</a:t>
            </a:r>
            <a:r>
              <a:rPr lang="de-DE" altLang="de-DE" sz="4000" dirty="0" smtClean="0">
                <a:solidFill>
                  <a:srgbClr val="3749F9"/>
                </a:solidFill>
              </a:rPr>
              <a:t/>
            </a:r>
            <a:br>
              <a:rPr lang="de-DE" altLang="de-DE" sz="4000" dirty="0" smtClean="0">
                <a:solidFill>
                  <a:srgbClr val="3749F9"/>
                </a:solidFill>
              </a:rPr>
            </a:br>
            <a:r>
              <a:rPr lang="de-DE" altLang="de-DE" dirty="0" smtClean="0"/>
              <a:t>      </a:t>
            </a:r>
            <a:endParaRPr lang="de-DE" altLang="de-DE" sz="3600" dirty="0">
              <a:solidFill>
                <a:srgbClr val="3749F9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133601"/>
            <a:ext cx="8229600" cy="3997325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Gruppengröße 14 – 18 Kinder</a:t>
            </a:r>
          </a:p>
          <a:p>
            <a:pPr eaLnBrk="1" hangingPunct="1">
              <a:defRPr/>
            </a:pPr>
            <a:r>
              <a:rPr lang="de-DE" altLang="de-DE" dirty="0" smtClean="0"/>
              <a:t>Raumbedarf 3qm pro Kind</a:t>
            </a:r>
          </a:p>
          <a:p>
            <a:pPr eaLnBrk="1" hangingPunct="1">
              <a:defRPr/>
            </a:pPr>
            <a:r>
              <a:rPr lang="de-DE" altLang="de-DE" dirty="0" smtClean="0"/>
              <a:t>2 – 4 Kinder mit bes. Förderbedarf</a:t>
            </a:r>
          </a:p>
          <a:p>
            <a:pPr eaLnBrk="1" hangingPunct="1">
              <a:defRPr/>
            </a:pPr>
            <a:r>
              <a:rPr lang="de-DE" altLang="de-DE" dirty="0" smtClean="0"/>
              <a:t>Dritte Fachkraft: Heilpädagogin</a:t>
            </a:r>
          </a:p>
          <a:p>
            <a:pPr eaLnBrk="1" hangingPunct="1">
              <a:defRPr/>
            </a:pPr>
            <a:r>
              <a:rPr lang="de-DE" altLang="de-DE" dirty="0" smtClean="0"/>
              <a:t>Mehr Verfügungszeit</a:t>
            </a:r>
          </a:p>
        </p:txBody>
      </p:sp>
    </p:spTree>
    <p:extLst>
      <p:ext uri="{BB962C8B-B14F-4D97-AF65-F5344CB8AC3E}">
        <p14:creationId xmlns:p14="http://schemas.microsoft.com/office/powerpoint/2010/main" val="12443702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154871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      Regionales Konzept</a:t>
            </a:r>
            <a:br>
              <a:rPr lang="de-DE" altLang="de-DE" dirty="0" smtClean="0"/>
            </a:br>
            <a:r>
              <a:rPr lang="de-DE" altLang="de-DE" dirty="0" smtClean="0"/>
              <a:t>      </a:t>
            </a:r>
            <a:r>
              <a:rPr lang="de-DE" altLang="de-DE" sz="3600" dirty="0" smtClean="0">
                <a:solidFill>
                  <a:schemeClr val="hlink"/>
                </a:solidFill>
              </a:rPr>
              <a:t>Ziele</a:t>
            </a:r>
            <a:endParaRPr lang="de-DE" altLang="de-DE" sz="3600" dirty="0">
              <a:solidFill>
                <a:schemeClr val="hlink"/>
              </a:solidFill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2060575"/>
            <a:ext cx="8229600" cy="407035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sz="2400"/>
              <a:t>Verläßliche und kontinuierliche Bereitstellung von Integrationsplätzen</a:t>
            </a:r>
          </a:p>
          <a:p>
            <a:pPr eaLnBrk="1" hangingPunct="1">
              <a:defRPr/>
            </a:pPr>
            <a:r>
              <a:rPr lang="de-DE" altLang="de-DE" sz="2400"/>
              <a:t>Wohnortnähe der Plätze</a:t>
            </a:r>
          </a:p>
          <a:p>
            <a:pPr eaLnBrk="1" hangingPunct="1">
              <a:defRPr/>
            </a:pPr>
            <a:r>
              <a:rPr lang="de-DE" altLang="de-DE" sz="2400"/>
              <a:t>Koordinierung der Platzvergabe</a:t>
            </a:r>
          </a:p>
          <a:p>
            <a:pPr eaLnBrk="1" hangingPunct="1">
              <a:defRPr/>
            </a:pPr>
            <a:r>
              <a:rPr lang="de-DE" altLang="de-DE" sz="2400"/>
              <a:t>Heilpädagogische Förderung</a:t>
            </a:r>
          </a:p>
          <a:p>
            <a:pPr eaLnBrk="1" hangingPunct="1">
              <a:defRPr/>
            </a:pPr>
            <a:r>
              <a:rPr lang="de-DE" altLang="de-DE" sz="2400"/>
              <a:t>Sicherstellung der Therapien in der Kita</a:t>
            </a:r>
          </a:p>
          <a:p>
            <a:pPr eaLnBrk="1" hangingPunct="1">
              <a:defRPr/>
            </a:pPr>
            <a:r>
              <a:rPr lang="de-DE" altLang="de-DE" sz="2400"/>
              <a:t>Kooperation aller Beteiligten</a:t>
            </a:r>
          </a:p>
          <a:p>
            <a:pPr eaLnBrk="1" hangingPunct="1">
              <a:defRPr/>
            </a:pPr>
            <a:r>
              <a:rPr lang="de-DE" altLang="de-DE" sz="2400"/>
              <a:t>Praxisbegleitende Fachberatung</a:t>
            </a:r>
          </a:p>
          <a:p>
            <a:pPr eaLnBrk="1" hangingPunct="1">
              <a:defRPr/>
            </a:pPr>
            <a:r>
              <a:rPr lang="de-DE" altLang="de-DE" sz="2400"/>
              <a:t>Koordination</a:t>
            </a:r>
          </a:p>
        </p:txBody>
      </p:sp>
    </p:spTree>
    <p:extLst>
      <p:ext uri="{BB962C8B-B14F-4D97-AF65-F5344CB8AC3E}">
        <p14:creationId xmlns:p14="http://schemas.microsoft.com/office/powerpoint/2010/main" val="19601657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Kongress Inklusion und Sprache Wolfsburg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43698"/>
            <a:ext cx="8171936" cy="612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</Words>
  <Application>Microsoft Office PowerPoint</Application>
  <PresentationFormat>Breitbild</PresentationFormat>
  <Paragraphs>103</Paragraphs>
  <Slides>15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Wingdings</vt:lpstr>
      <vt:lpstr>Office Theme</vt:lpstr>
      <vt:lpstr>Bild</vt:lpstr>
      <vt:lpstr>Acrobat Document</vt:lpstr>
      <vt:lpstr> Gemeinsam beginnen</vt:lpstr>
      <vt:lpstr>      Regionales Konzept</vt:lpstr>
      <vt:lpstr>Entwicklung zur Inklusion</vt:lpstr>
      <vt:lpstr>Entwicklung zur Inklusion</vt:lpstr>
      <vt:lpstr>       Regionales Konzept        Rahmenbedingungen </vt:lpstr>
      <vt:lpstr>      Rahmenbedingungen       Bundesgesetze</vt:lpstr>
      <vt:lpstr>              Rahmenbedingungen        Niedersächsisches KitaG       </vt:lpstr>
      <vt:lpstr>      Regionales Konzept       Ziele</vt:lpstr>
      <vt:lpstr>PowerPoint-Präsentation</vt:lpstr>
      <vt:lpstr>PowerPoint-Präsentation</vt:lpstr>
      <vt:lpstr>PowerPoint-Präsentation</vt:lpstr>
      <vt:lpstr>Ebenen der Inklusion</vt:lpstr>
      <vt:lpstr>PowerPoint-Präsentation</vt:lpstr>
      <vt:lpstr>Vielen Dank für ihr  Interesse!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Mihm</dc:creator>
  <cp:lastModifiedBy>Matthias Mihm</cp:lastModifiedBy>
  <cp:revision>37</cp:revision>
  <dcterms:created xsi:type="dcterms:W3CDTF">2014-05-17T13:40:20Z</dcterms:created>
  <dcterms:modified xsi:type="dcterms:W3CDTF">2014-05-22T20:19:33Z</dcterms:modified>
</cp:coreProperties>
</file>